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3"/>
  </p:notesMasterIdLst>
  <p:sldIdLst>
    <p:sldId id="256" r:id="rId2"/>
    <p:sldId id="270" r:id="rId3"/>
    <p:sldId id="376" r:id="rId4"/>
    <p:sldId id="380" r:id="rId5"/>
    <p:sldId id="282" r:id="rId6"/>
    <p:sldId id="357" r:id="rId7"/>
    <p:sldId id="379" r:id="rId8"/>
    <p:sldId id="351" r:id="rId9"/>
    <p:sldId id="288" r:id="rId10"/>
    <p:sldId id="289" r:id="rId11"/>
    <p:sldId id="284" r:id="rId12"/>
    <p:sldId id="291" r:id="rId13"/>
    <p:sldId id="383" r:id="rId14"/>
    <p:sldId id="384" r:id="rId15"/>
    <p:sldId id="327" r:id="rId16"/>
    <p:sldId id="378" r:id="rId17"/>
    <p:sldId id="382" r:id="rId18"/>
    <p:sldId id="381" r:id="rId19"/>
    <p:sldId id="366" r:id="rId20"/>
    <p:sldId id="367" r:id="rId21"/>
    <p:sldId id="375" r:id="rId22"/>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B8"/>
    <a:srgbClr val="DF416E"/>
    <a:srgbClr val="D62072"/>
    <a:srgbClr val="00A189"/>
    <a:srgbClr val="745791"/>
    <a:srgbClr val="DDDDDD"/>
    <a:srgbClr val="00729A"/>
    <a:srgbClr val="2C645C"/>
    <a:srgbClr val="2C335D"/>
    <a:srgbClr val="745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3" autoAdjust="0"/>
    <p:restoredTop sz="94610" autoAdjust="0"/>
  </p:normalViewPr>
  <p:slideViewPr>
    <p:cSldViewPr>
      <p:cViewPr>
        <p:scale>
          <a:sx n="50" d="100"/>
          <a:sy n="50" d="100"/>
        </p:scale>
        <p:origin x="-3396" y="-1002"/>
      </p:cViewPr>
      <p:guideLst>
        <p:guide orient="horz" pos="3072"/>
        <p:guide pos="4096"/>
      </p:guideLst>
    </p:cSldViewPr>
  </p:slideViewPr>
  <p:outlineViewPr>
    <p:cViewPr>
      <p:scale>
        <a:sx n="33" d="100"/>
        <a:sy n="33" d="100"/>
      </p:scale>
      <p:origin x="0" y="5724"/>
    </p:cViewPr>
  </p:outlineViewPr>
  <p:notesTextViewPr>
    <p:cViewPr>
      <p:scale>
        <a:sx n="1" d="1"/>
        <a:sy n="1" d="1"/>
      </p:scale>
      <p:origin x="0" y="0"/>
    </p:cViewPr>
  </p:notesTextViewPr>
  <p:sorterViewPr>
    <p:cViewPr>
      <p:scale>
        <a:sx n="75" d="100"/>
        <a:sy n="75" d="100"/>
      </p:scale>
      <p:origin x="0" y="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A086574-747C-457F-8079-A0D0ABACAAB6}" type="datetimeFigureOut">
              <a:rPr lang="en-US"/>
              <a:pPr>
                <a:defRPr/>
              </a:pPr>
              <a:t>7/12/2015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AE0A435-E52C-48C3-B978-44FABBA67662}" type="slidenum">
              <a:rPr lang="en-US"/>
              <a:pPr>
                <a:defRPr/>
              </a:pPr>
              <a:t>‹#›</a:t>
            </a:fld>
            <a:endParaRPr lang="en-US"/>
          </a:p>
        </p:txBody>
      </p:sp>
    </p:spTree>
    <p:extLst>
      <p:ext uri="{BB962C8B-B14F-4D97-AF65-F5344CB8AC3E}">
        <p14:creationId xmlns:p14="http://schemas.microsoft.com/office/powerpoint/2010/main" val="501242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1562100"/>
            <a:ext cx="13309600" cy="1141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Oval 4"/>
          <p:cNvSpPr>
            <a:spLocks/>
          </p:cNvSpPr>
          <p:nvPr userDrawn="1"/>
        </p:nvSpPr>
        <p:spPr bwMode="auto">
          <a:xfrm>
            <a:off x="1435100" y="4394200"/>
            <a:ext cx="342900" cy="342900"/>
          </a:xfrm>
          <a:prstGeom prst="ellipse">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 name="Rectangle 5"/>
          <p:cNvSpPr>
            <a:spLocks/>
          </p:cNvSpPr>
          <p:nvPr userDrawn="1"/>
        </p:nvSpPr>
        <p:spPr bwMode="auto">
          <a:xfrm>
            <a:off x="1473200" y="4400550"/>
            <a:ext cx="26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a:solidFill>
                  <a:srgbClr val="FFFFFF"/>
                </a:solidFill>
                <a:latin typeface="DINComp" pitchFamily="34" charset="0"/>
                <a:ea typeface="DIN-BoldAlternate" charset="0"/>
                <a:cs typeface="DINComp" pitchFamily="34" charset="0"/>
                <a:sym typeface="DIN-BoldAlternate" charset="0"/>
              </a:rPr>
              <a:t>2</a:t>
            </a:r>
          </a:p>
        </p:txBody>
      </p:sp>
      <p:sp>
        <p:nvSpPr>
          <p:cNvPr id="6" name="Oval 6"/>
          <p:cNvSpPr>
            <a:spLocks/>
          </p:cNvSpPr>
          <p:nvPr userDrawn="1"/>
        </p:nvSpPr>
        <p:spPr bwMode="auto">
          <a:xfrm>
            <a:off x="1447800" y="4978400"/>
            <a:ext cx="342900" cy="342900"/>
          </a:xfrm>
          <a:prstGeom prst="ellipse">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 name="Rectangle 7"/>
          <p:cNvSpPr>
            <a:spLocks/>
          </p:cNvSpPr>
          <p:nvPr userDrawn="1"/>
        </p:nvSpPr>
        <p:spPr bwMode="auto">
          <a:xfrm>
            <a:off x="1485900" y="4972050"/>
            <a:ext cx="26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a:solidFill>
                  <a:srgbClr val="FFFFFF"/>
                </a:solidFill>
                <a:latin typeface="DINComp" pitchFamily="34" charset="0"/>
                <a:ea typeface="DIN-BoldAlternate" charset="0"/>
                <a:cs typeface="DINComp" pitchFamily="34" charset="0"/>
                <a:sym typeface="DIN-BoldAlternate" charset="0"/>
              </a:rPr>
              <a:t>3</a:t>
            </a:r>
          </a:p>
        </p:txBody>
      </p:sp>
      <p:sp>
        <p:nvSpPr>
          <p:cNvPr id="8" name="Rectangle 8"/>
          <p:cNvSpPr>
            <a:spLocks/>
          </p:cNvSpPr>
          <p:nvPr userDrawn="1"/>
        </p:nvSpPr>
        <p:spPr bwMode="auto">
          <a:xfrm>
            <a:off x="1397000" y="2032000"/>
            <a:ext cx="1046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4800">
                <a:solidFill>
                  <a:srgbClr val="FFFFFF"/>
                </a:solidFill>
                <a:latin typeface="DINComp" pitchFamily="34" charset="0"/>
                <a:ea typeface="DIN-RegularAlternate" charset="0"/>
                <a:cs typeface="DINComp" pitchFamily="34" charset="0"/>
                <a:sym typeface="DIN-RegularAlternate" charset="0"/>
              </a:rPr>
              <a:t>Agenda</a:t>
            </a:r>
          </a:p>
        </p:txBody>
      </p:sp>
      <p:sp>
        <p:nvSpPr>
          <p:cNvPr id="9" name="Line 12"/>
          <p:cNvSpPr>
            <a:spLocks noChangeShapeType="1"/>
          </p:cNvSpPr>
          <p:nvPr userDrawn="1"/>
        </p:nvSpPr>
        <p:spPr bwMode="auto">
          <a:xfrm>
            <a:off x="1384300" y="3060700"/>
            <a:ext cx="4246563" cy="0"/>
          </a:xfrm>
          <a:prstGeom prst="line">
            <a:avLst/>
          </a:prstGeom>
          <a:noFill/>
          <a:ln w="25400" cap="rnd">
            <a:solidFill>
              <a:srgbClr val="F8FC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0" name="Group 10"/>
          <p:cNvGrpSpPr>
            <a:grpSpLocks/>
          </p:cNvGrpSpPr>
          <p:nvPr userDrawn="1"/>
        </p:nvGrpSpPr>
        <p:grpSpPr bwMode="auto">
          <a:xfrm>
            <a:off x="1422400" y="3771900"/>
            <a:ext cx="342900" cy="374650"/>
            <a:chOff x="1422400" y="3771900"/>
            <a:chExt cx="342900" cy="374650"/>
          </a:xfrm>
        </p:grpSpPr>
        <p:sp>
          <p:nvSpPr>
            <p:cNvPr id="11" name="Oval 11"/>
            <p:cNvSpPr>
              <a:spLocks/>
            </p:cNvSpPr>
            <p:nvPr userDrawn="1"/>
          </p:nvSpPr>
          <p:spPr bwMode="auto">
            <a:xfrm>
              <a:off x="1422400" y="3771900"/>
              <a:ext cx="342900" cy="342900"/>
            </a:xfrm>
            <a:prstGeom prst="ellipse">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2" name="Rectangle 12"/>
            <p:cNvSpPr>
              <a:spLocks/>
            </p:cNvSpPr>
            <p:nvPr userDrawn="1"/>
          </p:nvSpPr>
          <p:spPr bwMode="auto">
            <a:xfrm>
              <a:off x="1447800" y="3778250"/>
              <a:ext cx="26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a:solidFill>
                    <a:srgbClr val="FFFFFF"/>
                  </a:solidFill>
                  <a:latin typeface="DINComp" pitchFamily="34" charset="0"/>
                  <a:ea typeface="DIN-BoldAlternate" charset="0"/>
                  <a:cs typeface="DINComp" pitchFamily="34" charset="0"/>
                  <a:sym typeface="DIN-BoldAlternate" charset="0"/>
                </a:rPr>
                <a:t>1</a:t>
              </a:r>
            </a:p>
          </p:txBody>
        </p:sp>
      </p:grpSp>
      <p:sp>
        <p:nvSpPr>
          <p:cNvPr id="13" name="Oval 6"/>
          <p:cNvSpPr>
            <a:spLocks/>
          </p:cNvSpPr>
          <p:nvPr userDrawn="1"/>
        </p:nvSpPr>
        <p:spPr bwMode="auto">
          <a:xfrm>
            <a:off x="1435100" y="5505450"/>
            <a:ext cx="342900" cy="342900"/>
          </a:xfrm>
          <a:prstGeom prst="ellipse">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 name="Rectangle 7"/>
          <p:cNvSpPr>
            <a:spLocks/>
          </p:cNvSpPr>
          <p:nvPr userDrawn="1"/>
        </p:nvSpPr>
        <p:spPr bwMode="auto">
          <a:xfrm>
            <a:off x="1473200" y="5499100"/>
            <a:ext cx="26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a:solidFill>
                  <a:srgbClr val="FFFFFF"/>
                </a:solidFill>
                <a:latin typeface="DINComp" pitchFamily="34" charset="0"/>
                <a:ea typeface="DIN-BoldAlternate" charset="0"/>
                <a:cs typeface="DINComp" pitchFamily="34" charset="0"/>
                <a:sym typeface="DIN-BoldAlternate" charset="0"/>
              </a:rPr>
              <a:t>4</a:t>
            </a:r>
          </a:p>
        </p:txBody>
      </p:sp>
      <p:sp>
        <p:nvSpPr>
          <p:cNvPr id="18" name="Text Placeholder 17"/>
          <p:cNvSpPr>
            <a:spLocks noGrp="1"/>
          </p:cNvSpPr>
          <p:nvPr>
            <p:ph type="body" sz="quarter" idx="10"/>
          </p:nvPr>
        </p:nvSpPr>
        <p:spPr>
          <a:xfrm>
            <a:off x="1549400" y="3657600"/>
            <a:ext cx="5791200" cy="3556000"/>
          </a:xfrm>
          <a:prstGeom prst="rect">
            <a:avLst/>
          </a:prstGeom>
        </p:spPr>
        <p:txBody>
          <a:bodyPr/>
          <a:lstStyle>
            <a:lvl1pPr marL="317500" indent="0" algn="l" rtl="0" fontAlgn="base">
              <a:spcBef>
                <a:spcPct val="0"/>
              </a:spcBef>
              <a:spcAft>
                <a:spcPct val="0"/>
              </a:spcAft>
              <a:buNone/>
              <a:defRPr lang="en-US" sz="3800" kern="1200" dirty="0" smtClean="0">
                <a:solidFill>
                  <a:srgbClr val="B8DFFF"/>
                </a:solidFill>
                <a:latin typeface="DINComp" pitchFamily="34" charset="0"/>
                <a:ea typeface="DIN-RegularAlternate" charset="0"/>
                <a:cs typeface="DINComp" pitchFamily="34" charset="0"/>
                <a:sym typeface="DIN-RegularAlternate" charset="0"/>
              </a:defRPr>
            </a:lvl1pPr>
          </a:lstStyle>
          <a:p>
            <a:pPr lvl="0"/>
            <a:r>
              <a:rPr lang="en-US" dirty="0" smtClean="0">
                <a:sym typeface="DIN-RegularAlternate" charset="0"/>
              </a:rPr>
              <a:t>Click to edit Master text styles</a:t>
            </a:r>
          </a:p>
          <a:p>
            <a:pPr lvl="1"/>
            <a:r>
              <a:rPr lang="en-US" dirty="0" smtClean="0">
                <a:sym typeface="DIN-RegularAlternate" charset="0"/>
              </a:rPr>
              <a:t>Second level</a:t>
            </a:r>
          </a:p>
          <a:p>
            <a:pPr lvl="2"/>
            <a:r>
              <a:rPr lang="en-US" dirty="0" smtClean="0">
                <a:sym typeface="DIN-RegularAlternate" charset="0"/>
              </a:rPr>
              <a:t>Third level</a:t>
            </a:r>
          </a:p>
        </p:txBody>
      </p:sp>
    </p:spTree>
    <p:extLst>
      <p:ext uri="{BB962C8B-B14F-4D97-AF65-F5344CB8AC3E}">
        <p14:creationId xmlns:p14="http://schemas.microsoft.com/office/powerpoint/2010/main" val="31394932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Freeform 3"/>
          <p:cNvSpPr>
            <a:spLocks/>
          </p:cNvSpPr>
          <p:nvPr userDrawn="1"/>
        </p:nvSpPr>
        <p:spPr bwMode="auto">
          <a:xfrm>
            <a:off x="0" y="0"/>
            <a:ext cx="13004800" cy="2106613"/>
          </a:xfrm>
          <a:custGeom>
            <a:avLst/>
            <a:gdLst>
              <a:gd name="T0" fmla="*/ 0 w 1944"/>
              <a:gd name="T1" fmla="*/ 0 h 493"/>
              <a:gd name="T2" fmla="*/ 0 w 1944"/>
              <a:gd name="T3" fmla="*/ 493 h 493"/>
              <a:gd name="T4" fmla="*/ 1944 w 1944"/>
              <a:gd name="T5" fmla="*/ 417 h 493"/>
              <a:gd name="T6" fmla="*/ 1944 w 1944"/>
              <a:gd name="T7" fmla="*/ 0 h 493"/>
              <a:gd name="T8" fmla="*/ 0 w 1944"/>
              <a:gd name="T9" fmla="*/ 0 h 493"/>
            </a:gdLst>
            <a:ahLst/>
            <a:cxnLst>
              <a:cxn ang="0">
                <a:pos x="T0" y="T1"/>
              </a:cxn>
              <a:cxn ang="0">
                <a:pos x="T2" y="T3"/>
              </a:cxn>
              <a:cxn ang="0">
                <a:pos x="T4" y="T5"/>
              </a:cxn>
              <a:cxn ang="0">
                <a:pos x="T6" y="T7"/>
              </a:cxn>
              <a:cxn ang="0">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5" name="Freeform 4"/>
          <p:cNvSpPr>
            <a:spLocks/>
          </p:cNvSpPr>
          <p:nvPr userDrawn="1"/>
        </p:nvSpPr>
        <p:spPr bwMode="auto">
          <a:xfrm>
            <a:off x="0" y="965200"/>
            <a:ext cx="12990513" cy="962025"/>
          </a:xfrm>
          <a:custGeom>
            <a:avLst/>
            <a:gdLst>
              <a:gd name="T0" fmla="*/ 0 w 2448"/>
              <a:gd name="T1" fmla="*/ 225 h 225"/>
              <a:gd name="T2" fmla="*/ 2448 w 2448"/>
              <a:gd name="T3" fmla="*/ 93 h 225"/>
            </a:gdLst>
            <a:ahLst/>
            <a:cxnLst>
              <a:cxn ang="0">
                <a:pos x="T0" y="T1"/>
              </a:cxn>
              <a:cxn ang="0">
                <a:pos x="T2" y="T3"/>
              </a:cxn>
            </a:cxnLst>
            <a:rect l="0" t="0" r="r" b="b"/>
            <a:pathLst>
              <a:path w="2448" h="225">
                <a:moveTo>
                  <a:pt x="0" y="225"/>
                </a:moveTo>
                <a:cubicBezTo>
                  <a:pt x="937" y="0"/>
                  <a:pt x="1829" y="24"/>
                  <a:pt x="2448" y="93"/>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6" name="Freeform 5"/>
          <p:cNvSpPr>
            <a:spLocks/>
          </p:cNvSpPr>
          <p:nvPr userDrawn="1"/>
        </p:nvSpPr>
        <p:spPr bwMode="auto">
          <a:xfrm>
            <a:off x="0" y="884238"/>
            <a:ext cx="12990513" cy="1149350"/>
          </a:xfrm>
          <a:custGeom>
            <a:avLst/>
            <a:gdLst>
              <a:gd name="T0" fmla="*/ 0 w 2448"/>
              <a:gd name="T1" fmla="*/ 269 h 269"/>
              <a:gd name="T2" fmla="*/ 2448 w 2448"/>
              <a:gd name="T3" fmla="*/ 47 h 269"/>
            </a:gdLst>
            <a:ahLst/>
            <a:cxnLst>
              <a:cxn ang="0">
                <a:pos x="T0" y="T1"/>
              </a:cxn>
              <a:cxn ang="0">
                <a:pos x="T2" y="T3"/>
              </a:cxn>
            </a:cxnLst>
            <a:rect l="0" t="0" r="r" b="b"/>
            <a:pathLst>
              <a:path w="2448" h="269">
                <a:moveTo>
                  <a:pt x="0" y="269"/>
                </a:moveTo>
                <a:cubicBezTo>
                  <a:pt x="927" y="9"/>
                  <a:pt x="1821" y="0"/>
                  <a:pt x="2448" y="47"/>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7" name="Freeform 6"/>
          <p:cNvSpPr>
            <a:spLocks/>
          </p:cNvSpPr>
          <p:nvPr userDrawn="1"/>
        </p:nvSpPr>
        <p:spPr bwMode="auto">
          <a:xfrm>
            <a:off x="0" y="725488"/>
            <a:ext cx="12990513" cy="1058862"/>
          </a:xfrm>
          <a:custGeom>
            <a:avLst/>
            <a:gdLst>
              <a:gd name="T0" fmla="*/ 2448 w 2448"/>
              <a:gd name="T1" fmla="*/ 56 h 248"/>
              <a:gd name="T2" fmla="*/ 0 w 2448"/>
              <a:gd name="T3" fmla="*/ 248 h 248"/>
            </a:gdLst>
            <a:ahLst/>
            <a:cxnLst>
              <a:cxn ang="0">
                <a:pos x="T0" y="T1"/>
              </a:cxn>
              <a:cxn ang="0">
                <a:pos x="T2" y="T3"/>
              </a:cxn>
            </a:cxnLst>
            <a:rect l="0" t="0" r="r" b="b"/>
            <a:pathLst>
              <a:path w="2448" h="248">
                <a:moveTo>
                  <a:pt x="2448" y="56"/>
                </a:moveTo>
                <a:cubicBezTo>
                  <a:pt x="1822" y="1"/>
                  <a:pt x="929" y="0"/>
                  <a:pt x="0" y="248"/>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8" name="Freeform 7"/>
          <p:cNvSpPr>
            <a:spLocks/>
          </p:cNvSpPr>
          <p:nvPr userDrawn="1"/>
        </p:nvSpPr>
        <p:spPr bwMode="auto">
          <a:xfrm>
            <a:off x="0" y="884238"/>
            <a:ext cx="12990513" cy="1052512"/>
          </a:xfrm>
          <a:custGeom>
            <a:avLst/>
            <a:gdLst>
              <a:gd name="T0" fmla="*/ 0 w 2448"/>
              <a:gd name="T1" fmla="*/ 246 h 246"/>
              <a:gd name="T2" fmla="*/ 2448 w 2448"/>
              <a:gd name="T3" fmla="*/ 59 h 246"/>
            </a:gdLst>
            <a:ahLst/>
            <a:cxnLst>
              <a:cxn ang="0">
                <a:pos x="T0" y="T1"/>
              </a:cxn>
              <a:cxn ang="0">
                <a:pos x="T2" y="T3"/>
              </a:cxn>
            </a:cxnLst>
            <a:rect l="0" t="0" r="r" b="b"/>
            <a:pathLst>
              <a:path w="2448" h="246">
                <a:moveTo>
                  <a:pt x="0" y="246"/>
                </a:moveTo>
                <a:cubicBezTo>
                  <a:pt x="930" y="0"/>
                  <a:pt x="1822" y="3"/>
                  <a:pt x="2448" y="59"/>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9" name="Freeform 8"/>
          <p:cNvSpPr>
            <a:spLocks/>
          </p:cNvSpPr>
          <p:nvPr userDrawn="1"/>
        </p:nvSpPr>
        <p:spPr bwMode="auto">
          <a:xfrm>
            <a:off x="0" y="1050925"/>
            <a:ext cx="12990513" cy="1058863"/>
          </a:xfrm>
          <a:custGeom>
            <a:avLst/>
            <a:gdLst>
              <a:gd name="T0" fmla="*/ 0 w 2448"/>
              <a:gd name="T1" fmla="*/ 248 h 248"/>
              <a:gd name="T2" fmla="*/ 2448 w 2448"/>
              <a:gd name="T3" fmla="*/ 55 h 248"/>
            </a:gdLst>
            <a:ahLst/>
            <a:cxnLst>
              <a:cxn ang="0">
                <a:pos x="T0" y="T1"/>
              </a:cxn>
              <a:cxn ang="0">
                <a:pos x="T2" y="T3"/>
              </a:cxn>
            </a:cxnLst>
            <a:rect l="0" t="0" r="r" b="b"/>
            <a:pathLst>
              <a:path w="2448" h="248">
                <a:moveTo>
                  <a:pt x="0" y="248"/>
                </a:moveTo>
                <a:cubicBezTo>
                  <a:pt x="929" y="0"/>
                  <a:pt x="1821" y="1"/>
                  <a:pt x="2448" y="55"/>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34838" y="9077325"/>
            <a:ext cx="96996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b="15848"/>
          <a:stretch>
            <a:fillRect/>
          </a:stretch>
        </p:blipFill>
        <p:spPr bwMode="auto">
          <a:xfrm>
            <a:off x="11772900" y="8709025"/>
            <a:ext cx="1247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lvl1pPr algn="l">
              <a:defRPr>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50240" y="2275841"/>
            <a:ext cx="11704320" cy="6436925"/>
          </a:xfrm>
          <a:prstGeom prst="rect">
            <a:avLst/>
          </a:prstGeom>
        </p:spPr>
        <p:txBody>
          <a:bodyPr lIns="130046" tIns="65023" rIns="130046" bIns="65023"/>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Tree>
    <p:extLst>
      <p:ext uri="{BB962C8B-B14F-4D97-AF65-F5344CB8AC3E}">
        <p14:creationId xmlns:p14="http://schemas.microsoft.com/office/powerpoint/2010/main" val="321488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Freeform 3"/>
          <p:cNvSpPr>
            <a:spLocks/>
          </p:cNvSpPr>
          <p:nvPr userDrawn="1"/>
        </p:nvSpPr>
        <p:spPr bwMode="auto">
          <a:xfrm>
            <a:off x="0" y="0"/>
            <a:ext cx="13004800" cy="2106613"/>
          </a:xfrm>
          <a:custGeom>
            <a:avLst/>
            <a:gdLst>
              <a:gd name="T0" fmla="*/ 0 w 1944"/>
              <a:gd name="T1" fmla="*/ 0 h 493"/>
              <a:gd name="T2" fmla="*/ 0 w 1944"/>
              <a:gd name="T3" fmla="*/ 493 h 493"/>
              <a:gd name="T4" fmla="*/ 1944 w 1944"/>
              <a:gd name="T5" fmla="*/ 417 h 493"/>
              <a:gd name="T6" fmla="*/ 1944 w 1944"/>
              <a:gd name="T7" fmla="*/ 0 h 493"/>
              <a:gd name="T8" fmla="*/ 0 w 1944"/>
              <a:gd name="T9" fmla="*/ 0 h 493"/>
            </a:gdLst>
            <a:ahLst/>
            <a:cxnLst>
              <a:cxn ang="0">
                <a:pos x="T0" y="T1"/>
              </a:cxn>
              <a:cxn ang="0">
                <a:pos x="T2" y="T3"/>
              </a:cxn>
              <a:cxn ang="0">
                <a:pos x="T4" y="T5"/>
              </a:cxn>
              <a:cxn ang="0">
                <a:pos x="T6" y="T7"/>
              </a:cxn>
              <a:cxn ang="0">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5" name="Freeform 4"/>
          <p:cNvSpPr>
            <a:spLocks/>
          </p:cNvSpPr>
          <p:nvPr userDrawn="1"/>
        </p:nvSpPr>
        <p:spPr bwMode="auto">
          <a:xfrm>
            <a:off x="0" y="965200"/>
            <a:ext cx="12990513" cy="962025"/>
          </a:xfrm>
          <a:custGeom>
            <a:avLst/>
            <a:gdLst>
              <a:gd name="T0" fmla="*/ 0 w 2448"/>
              <a:gd name="T1" fmla="*/ 225 h 225"/>
              <a:gd name="T2" fmla="*/ 2448 w 2448"/>
              <a:gd name="T3" fmla="*/ 93 h 225"/>
            </a:gdLst>
            <a:ahLst/>
            <a:cxnLst>
              <a:cxn ang="0">
                <a:pos x="T0" y="T1"/>
              </a:cxn>
              <a:cxn ang="0">
                <a:pos x="T2" y="T3"/>
              </a:cxn>
            </a:cxnLst>
            <a:rect l="0" t="0" r="r" b="b"/>
            <a:pathLst>
              <a:path w="2448" h="225">
                <a:moveTo>
                  <a:pt x="0" y="225"/>
                </a:moveTo>
                <a:cubicBezTo>
                  <a:pt x="937" y="0"/>
                  <a:pt x="1829" y="24"/>
                  <a:pt x="2448" y="93"/>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6" name="Freeform 5"/>
          <p:cNvSpPr>
            <a:spLocks/>
          </p:cNvSpPr>
          <p:nvPr userDrawn="1"/>
        </p:nvSpPr>
        <p:spPr bwMode="auto">
          <a:xfrm>
            <a:off x="0" y="884238"/>
            <a:ext cx="12990513" cy="1149350"/>
          </a:xfrm>
          <a:custGeom>
            <a:avLst/>
            <a:gdLst>
              <a:gd name="T0" fmla="*/ 0 w 2448"/>
              <a:gd name="T1" fmla="*/ 269 h 269"/>
              <a:gd name="T2" fmla="*/ 2448 w 2448"/>
              <a:gd name="T3" fmla="*/ 47 h 269"/>
            </a:gdLst>
            <a:ahLst/>
            <a:cxnLst>
              <a:cxn ang="0">
                <a:pos x="T0" y="T1"/>
              </a:cxn>
              <a:cxn ang="0">
                <a:pos x="T2" y="T3"/>
              </a:cxn>
            </a:cxnLst>
            <a:rect l="0" t="0" r="r" b="b"/>
            <a:pathLst>
              <a:path w="2448" h="269">
                <a:moveTo>
                  <a:pt x="0" y="269"/>
                </a:moveTo>
                <a:cubicBezTo>
                  <a:pt x="927" y="9"/>
                  <a:pt x="1821" y="0"/>
                  <a:pt x="2448" y="47"/>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7" name="Freeform 6"/>
          <p:cNvSpPr>
            <a:spLocks/>
          </p:cNvSpPr>
          <p:nvPr userDrawn="1"/>
        </p:nvSpPr>
        <p:spPr bwMode="auto">
          <a:xfrm>
            <a:off x="0" y="725488"/>
            <a:ext cx="12990513" cy="1058862"/>
          </a:xfrm>
          <a:custGeom>
            <a:avLst/>
            <a:gdLst>
              <a:gd name="T0" fmla="*/ 2448 w 2448"/>
              <a:gd name="T1" fmla="*/ 56 h 248"/>
              <a:gd name="T2" fmla="*/ 0 w 2448"/>
              <a:gd name="T3" fmla="*/ 248 h 248"/>
            </a:gdLst>
            <a:ahLst/>
            <a:cxnLst>
              <a:cxn ang="0">
                <a:pos x="T0" y="T1"/>
              </a:cxn>
              <a:cxn ang="0">
                <a:pos x="T2" y="T3"/>
              </a:cxn>
            </a:cxnLst>
            <a:rect l="0" t="0" r="r" b="b"/>
            <a:pathLst>
              <a:path w="2448" h="248">
                <a:moveTo>
                  <a:pt x="2448" y="56"/>
                </a:moveTo>
                <a:cubicBezTo>
                  <a:pt x="1822" y="1"/>
                  <a:pt x="929" y="0"/>
                  <a:pt x="0" y="248"/>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8" name="Freeform 7"/>
          <p:cNvSpPr>
            <a:spLocks/>
          </p:cNvSpPr>
          <p:nvPr userDrawn="1"/>
        </p:nvSpPr>
        <p:spPr bwMode="auto">
          <a:xfrm>
            <a:off x="0" y="884238"/>
            <a:ext cx="12990513" cy="1052512"/>
          </a:xfrm>
          <a:custGeom>
            <a:avLst/>
            <a:gdLst>
              <a:gd name="T0" fmla="*/ 0 w 2448"/>
              <a:gd name="T1" fmla="*/ 246 h 246"/>
              <a:gd name="T2" fmla="*/ 2448 w 2448"/>
              <a:gd name="T3" fmla="*/ 59 h 246"/>
            </a:gdLst>
            <a:ahLst/>
            <a:cxnLst>
              <a:cxn ang="0">
                <a:pos x="T0" y="T1"/>
              </a:cxn>
              <a:cxn ang="0">
                <a:pos x="T2" y="T3"/>
              </a:cxn>
            </a:cxnLst>
            <a:rect l="0" t="0" r="r" b="b"/>
            <a:pathLst>
              <a:path w="2448" h="246">
                <a:moveTo>
                  <a:pt x="0" y="246"/>
                </a:moveTo>
                <a:cubicBezTo>
                  <a:pt x="930" y="0"/>
                  <a:pt x="1822" y="3"/>
                  <a:pt x="2448" y="59"/>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9" name="Freeform 8"/>
          <p:cNvSpPr>
            <a:spLocks/>
          </p:cNvSpPr>
          <p:nvPr userDrawn="1"/>
        </p:nvSpPr>
        <p:spPr bwMode="auto">
          <a:xfrm>
            <a:off x="0" y="1050925"/>
            <a:ext cx="12990513" cy="1058863"/>
          </a:xfrm>
          <a:custGeom>
            <a:avLst/>
            <a:gdLst>
              <a:gd name="T0" fmla="*/ 0 w 2448"/>
              <a:gd name="T1" fmla="*/ 248 h 248"/>
              <a:gd name="T2" fmla="*/ 2448 w 2448"/>
              <a:gd name="T3" fmla="*/ 55 h 248"/>
            </a:gdLst>
            <a:ahLst/>
            <a:cxnLst>
              <a:cxn ang="0">
                <a:pos x="T0" y="T1"/>
              </a:cxn>
              <a:cxn ang="0">
                <a:pos x="T2" y="T3"/>
              </a:cxn>
            </a:cxnLst>
            <a:rect l="0" t="0" r="r" b="b"/>
            <a:pathLst>
              <a:path w="2448" h="248">
                <a:moveTo>
                  <a:pt x="0" y="248"/>
                </a:moveTo>
                <a:cubicBezTo>
                  <a:pt x="929" y="0"/>
                  <a:pt x="1821" y="1"/>
                  <a:pt x="2448" y="55"/>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34838" y="9077325"/>
            <a:ext cx="96996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b="15848"/>
          <a:stretch>
            <a:fillRect/>
          </a:stretch>
        </p:blipFill>
        <p:spPr bwMode="auto">
          <a:xfrm>
            <a:off x="11772900" y="8709025"/>
            <a:ext cx="1247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lvl1pPr algn="l">
              <a:defRPr>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50240" y="2275841"/>
            <a:ext cx="11704320" cy="6436925"/>
          </a:xfrm>
          <a:prstGeom prst="rect">
            <a:avLst/>
          </a:prstGeom>
        </p:spPr>
        <p:txBody>
          <a:bodyPr lIns="130046" tIns="65023" rIns="130046" bIns="65023"/>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Tree>
    <p:extLst>
      <p:ext uri="{BB962C8B-B14F-4D97-AF65-F5344CB8AC3E}">
        <p14:creationId xmlns:p14="http://schemas.microsoft.com/office/powerpoint/2010/main" val="343658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9100"/>
            <a:ext cx="13004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02963" y="279400"/>
            <a:ext cx="16081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50875" y="390525"/>
            <a:ext cx="11703050" cy="1625600"/>
          </a:xfrm>
          <a:prstGeom prst="rect">
            <a:avLst/>
          </a:prstGeom>
        </p:spPr>
        <p:txBody>
          <a:bodyPr/>
          <a:lstStyle>
            <a:lvl1pPr algn="l">
              <a:defRPr lang="en-US" sz="3600" kern="1200" dirty="0">
                <a:solidFill>
                  <a:srgbClr val="2799ED"/>
                </a:solidFill>
                <a:latin typeface="DINComp-Medium" pitchFamily="34" charset="0"/>
                <a:ea typeface="DIN-MediumAlternate" charset="0"/>
                <a:cs typeface="DINComp-Medium" pitchFamily="34" charset="0"/>
                <a:sym typeface="Gill Sans"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0875" y="2276475"/>
            <a:ext cx="11703050" cy="6435725"/>
          </a:xfrm>
          <a:prstGeom prst="rect">
            <a:avLst/>
          </a:prstGeom>
        </p:spPr>
        <p:txBody>
          <a:bodyPr/>
          <a:lstStyle>
            <a:lvl1pPr>
              <a:defRPr lang="en-US" sz="3200" kern="1200" dirty="0" smtClean="0">
                <a:solidFill>
                  <a:srgbClr val="2799ED"/>
                </a:solidFill>
                <a:latin typeface="DINComp-Medium" pitchFamily="34" charset="0"/>
                <a:ea typeface="DIN-MediumAlternate" charset="0"/>
                <a:cs typeface="DINComp-Medium" pitchFamily="34" charset="0"/>
                <a:sym typeface="Gill Sans" charset="0"/>
              </a:defRPr>
            </a:lvl1pPr>
            <a:lvl2pPr>
              <a:defRPr lang="en-US" sz="3200" kern="1200" dirty="0" smtClean="0">
                <a:solidFill>
                  <a:srgbClr val="2799ED"/>
                </a:solidFill>
                <a:latin typeface="DINComp" pitchFamily="34" charset="0"/>
                <a:ea typeface="DINComp" pitchFamily="34" charset="0"/>
                <a:cs typeface="DINComp" pitchFamily="34" charset="0"/>
                <a:sym typeface="Gill Sans" charset="0"/>
              </a:defRPr>
            </a:lvl2pPr>
            <a:lvl3pPr>
              <a:defRPr lang="en-US" sz="3000" kern="1200" dirty="0" smtClean="0">
                <a:solidFill>
                  <a:srgbClr val="2799ED"/>
                </a:solidFill>
                <a:latin typeface="DINComp" pitchFamily="34" charset="0"/>
                <a:ea typeface="DINComp" pitchFamily="34" charset="0"/>
                <a:cs typeface="DINComp" pitchFamily="34" charset="0"/>
                <a:sym typeface="Gill Sans" charset="0"/>
              </a:defRPr>
            </a:lvl3pPr>
            <a:lvl4pPr>
              <a:defRPr lang="en-US" sz="2800" kern="1200" dirty="0" smtClean="0">
                <a:solidFill>
                  <a:srgbClr val="2799ED"/>
                </a:solidFill>
                <a:latin typeface="DINComp" pitchFamily="34" charset="0"/>
                <a:ea typeface="DINComp" pitchFamily="34" charset="0"/>
                <a:cs typeface="DINComp" pitchFamily="34" charset="0"/>
                <a:sym typeface="Gill Sans" charset="0"/>
              </a:defRPr>
            </a:lvl4pPr>
            <a:lvl5pPr>
              <a:defRPr lang="en-US" sz="2800" kern="1200" dirty="0">
                <a:solidFill>
                  <a:srgbClr val="2799ED"/>
                </a:solidFill>
                <a:latin typeface="DINComp" pitchFamily="34" charset="0"/>
                <a:ea typeface="DINComp" pitchFamily="34" charset="0"/>
                <a:cs typeface="DINComp" pitchFamily="34" charset="0"/>
                <a:sym typeface="Gill Sans"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99322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34838" y="9074150"/>
            <a:ext cx="96996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p:cNvPicPr>
          <p:nvPr userDrawn="1"/>
        </p:nvPicPr>
        <p:blipFill>
          <a:blip r:embed="rId3">
            <a:extLst>
              <a:ext uri="{28A0092B-C50C-407E-A947-70E740481C1C}">
                <a14:useLocalDpi xmlns:a14="http://schemas.microsoft.com/office/drawing/2010/main" val="0"/>
              </a:ext>
            </a:extLst>
          </a:blip>
          <a:srcRect b="15848"/>
          <a:stretch>
            <a:fillRect/>
          </a:stretch>
        </p:blipFill>
        <p:spPr bwMode="auto">
          <a:xfrm>
            <a:off x="11772900" y="8709025"/>
            <a:ext cx="1247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50875" y="9040813"/>
            <a:ext cx="3033713" cy="519112"/>
          </a:xfrm>
          <a:prstGeom prst="rect">
            <a:avLst/>
          </a:prstGeom>
        </p:spPr>
        <p:txBody>
          <a:bodyPr vert="horz" wrap="square" lIns="130046" tIns="65023" rIns="130046" bIns="65023" numCol="1" anchor="t" anchorCtr="0" compatLnSpc="1">
            <a:prstTxWarp prst="textNoShape">
              <a:avLst/>
            </a:prstTxWarp>
          </a:bodyPr>
          <a:lstStyle>
            <a:lvl1pPr>
              <a:defRPr sz="2600">
                <a:solidFill>
                  <a:prstClr val="black"/>
                </a:solidFill>
                <a:ea typeface="ＭＳ Ｐゴシック" pitchFamily="-108" charset="-128"/>
              </a:defRPr>
            </a:lvl1pPr>
          </a:lstStyle>
          <a:p>
            <a:pPr>
              <a:defRPr/>
            </a:pPr>
            <a:fld id="{5F92FF21-9C62-480D-A71A-FAF166B89C76}" type="datetime1">
              <a:rPr lang="en-US"/>
              <a:pPr>
                <a:defRPr/>
              </a:pPr>
              <a:t>7/12/2015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lIns="130046" tIns="65023" rIns="130046" bIns="65023"/>
          <a:lstStyle>
            <a:lvl1pPr>
              <a:defRPr sz="2600">
                <a:solidFill>
                  <a:prstClr val="black"/>
                </a:solidFill>
                <a:latin typeface="Arial" pitchFamily="-108" charset="0"/>
                <a:ea typeface="ＭＳ Ｐゴシック" pitchFamily="-108" charset="-128"/>
                <a:cs typeface="ＭＳ Ｐゴシック" pitchFamily="-108" charset="-128"/>
              </a:defRPr>
            </a:lvl1pPr>
          </a:lstStyle>
          <a:p>
            <a:pPr>
              <a:defRPr/>
            </a:pPr>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vert="horz" wrap="square" lIns="130046" tIns="65023" rIns="130046" bIns="65023" numCol="1" anchor="t" anchorCtr="0" compatLnSpc="1">
            <a:prstTxWarp prst="textNoShape">
              <a:avLst/>
            </a:prstTxWarp>
          </a:bodyPr>
          <a:lstStyle>
            <a:lvl1pPr>
              <a:defRPr sz="2600">
                <a:solidFill>
                  <a:prstClr val="black"/>
                </a:solidFill>
                <a:ea typeface="ＭＳ Ｐゴシック" pitchFamily="-108" charset="-128"/>
              </a:defRPr>
            </a:lvl1pPr>
          </a:lstStyle>
          <a:p>
            <a:pPr>
              <a:defRPr/>
            </a:pPr>
            <a:fld id="{CE271D8C-CE72-4FA7-A339-0396F0F4700F}" type="slidenum">
              <a:rPr lang="en-US"/>
              <a:pPr>
                <a:defRPr/>
              </a:pPr>
              <a:t>‹#›</a:t>
            </a:fld>
            <a:endParaRPr lang="en-US"/>
          </a:p>
        </p:txBody>
      </p:sp>
    </p:spTree>
    <p:extLst>
      <p:ext uri="{BB962C8B-B14F-4D97-AF65-F5344CB8AC3E}">
        <p14:creationId xmlns:p14="http://schemas.microsoft.com/office/powerpoint/2010/main" val="287957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Freeform 3"/>
          <p:cNvSpPr>
            <a:spLocks/>
          </p:cNvSpPr>
          <p:nvPr userDrawn="1"/>
        </p:nvSpPr>
        <p:spPr bwMode="auto">
          <a:xfrm>
            <a:off x="0" y="0"/>
            <a:ext cx="13004800" cy="2106613"/>
          </a:xfrm>
          <a:custGeom>
            <a:avLst/>
            <a:gdLst>
              <a:gd name="T0" fmla="*/ 0 w 1944"/>
              <a:gd name="T1" fmla="*/ 0 h 493"/>
              <a:gd name="T2" fmla="*/ 0 w 1944"/>
              <a:gd name="T3" fmla="*/ 493 h 493"/>
              <a:gd name="T4" fmla="*/ 1944 w 1944"/>
              <a:gd name="T5" fmla="*/ 417 h 493"/>
              <a:gd name="T6" fmla="*/ 1944 w 1944"/>
              <a:gd name="T7" fmla="*/ 0 h 493"/>
              <a:gd name="T8" fmla="*/ 0 w 1944"/>
              <a:gd name="T9" fmla="*/ 0 h 493"/>
            </a:gdLst>
            <a:ahLst/>
            <a:cxnLst>
              <a:cxn ang="0">
                <a:pos x="T0" y="T1"/>
              </a:cxn>
              <a:cxn ang="0">
                <a:pos x="T2" y="T3"/>
              </a:cxn>
              <a:cxn ang="0">
                <a:pos x="T4" y="T5"/>
              </a:cxn>
              <a:cxn ang="0">
                <a:pos x="T6" y="T7"/>
              </a:cxn>
              <a:cxn ang="0">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5" name="Freeform 4"/>
          <p:cNvSpPr>
            <a:spLocks/>
          </p:cNvSpPr>
          <p:nvPr userDrawn="1"/>
        </p:nvSpPr>
        <p:spPr bwMode="auto">
          <a:xfrm>
            <a:off x="0" y="965200"/>
            <a:ext cx="12990513" cy="962025"/>
          </a:xfrm>
          <a:custGeom>
            <a:avLst/>
            <a:gdLst>
              <a:gd name="T0" fmla="*/ 0 w 2448"/>
              <a:gd name="T1" fmla="*/ 225 h 225"/>
              <a:gd name="T2" fmla="*/ 2448 w 2448"/>
              <a:gd name="T3" fmla="*/ 93 h 225"/>
            </a:gdLst>
            <a:ahLst/>
            <a:cxnLst>
              <a:cxn ang="0">
                <a:pos x="T0" y="T1"/>
              </a:cxn>
              <a:cxn ang="0">
                <a:pos x="T2" y="T3"/>
              </a:cxn>
            </a:cxnLst>
            <a:rect l="0" t="0" r="r" b="b"/>
            <a:pathLst>
              <a:path w="2448" h="225">
                <a:moveTo>
                  <a:pt x="0" y="225"/>
                </a:moveTo>
                <a:cubicBezTo>
                  <a:pt x="937" y="0"/>
                  <a:pt x="1829" y="24"/>
                  <a:pt x="2448" y="93"/>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6" name="Freeform 5"/>
          <p:cNvSpPr>
            <a:spLocks/>
          </p:cNvSpPr>
          <p:nvPr userDrawn="1"/>
        </p:nvSpPr>
        <p:spPr bwMode="auto">
          <a:xfrm>
            <a:off x="0" y="884238"/>
            <a:ext cx="12990513" cy="1149350"/>
          </a:xfrm>
          <a:custGeom>
            <a:avLst/>
            <a:gdLst>
              <a:gd name="T0" fmla="*/ 0 w 2448"/>
              <a:gd name="T1" fmla="*/ 269 h 269"/>
              <a:gd name="T2" fmla="*/ 2448 w 2448"/>
              <a:gd name="T3" fmla="*/ 47 h 269"/>
            </a:gdLst>
            <a:ahLst/>
            <a:cxnLst>
              <a:cxn ang="0">
                <a:pos x="T0" y="T1"/>
              </a:cxn>
              <a:cxn ang="0">
                <a:pos x="T2" y="T3"/>
              </a:cxn>
            </a:cxnLst>
            <a:rect l="0" t="0" r="r" b="b"/>
            <a:pathLst>
              <a:path w="2448" h="269">
                <a:moveTo>
                  <a:pt x="0" y="269"/>
                </a:moveTo>
                <a:cubicBezTo>
                  <a:pt x="927" y="9"/>
                  <a:pt x="1821" y="0"/>
                  <a:pt x="2448" y="47"/>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7" name="Freeform 6"/>
          <p:cNvSpPr>
            <a:spLocks/>
          </p:cNvSpPr>
          <p:nvPr userDrawn="1"/>
        </p:nvSpPr>
        <p:spPr bwMode="auto">
          <a:xfrm>
            <a:off x="0" y="725488"/>
            <a:ext cx="12990513" cy="1058862"/>
          </a:xfrm>
          <a:custGeom>
            <a:avLst/>
            <a:gdLst>
              <a:gd name="T0" fmla="*/ 2448 w 2448"/>
              <a:gd name="T1" fmla="*/ 56 h 248"/>
              <a:gd name="T2" fmla="*/ 0 w 2448"/>
              <a:gd name="T3" fmla="*/ 248 h 248"/>
            </a:gdLst>
            <a:ahLst/>
            <a:cxnLst>
              <a:cxn ang="0">
                <a:pos x="T0" y="T1"/>
              </a:cxn>
              <a:cxn ang="0">
                <a:pos x="T2" y="T3"/>
              </a:cxn>
            </a:cxnLst>
            <a:rect l="0" t="0" r="r" b="b"/>
            <a:pathLst>
              <a:path w="2448" h="248">
                <a:moveTo>
                  <a:pt x="2448" y="56"/>
                </a:moveTo>
                <a:cubicBezTo>
                  <a:pt x="1822" y="1"/>
                  <a:pt x="929" y="0"/>
                  <a:pt x="0" y="248"/>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8" name="Freeform 7"/>
          <p:cNvSpPr>
            <a:spLocks/>
          </p:cNvSpPr>
          <p:nvPr userDrawn="1"/>
        </p:nvSpPr>
        <p:spPr bwMode="auto">
          <a:xfrm>
            <a:off x="0" y="884238"/>
            <a:ext cx="12990513" cy="1052512"/>
          </a:xfrm>
          <a:custGeom>
            <a:avLst/>
            <a:gdLst>
              <a:gd name="T0" fmla="*/ 0 w 2448"/>
              <a:gd name="T1" fmla="*/ 246 h 246"/>
              <a:gd name="T2" fmla="*/ 2448 w 2448"/>
              <a:gd name="T3" fmla="*/ 59 h 246"/>
            </a:gdLst>
            <a:ahLst/>
            <a:cxnLst>
              <a:cxn ang="0">
                <a:pos x="T0" y="T1"/>
              </a:cxn>
              <a:cxn ang="0">
                <a:pos x="T2" y="T3"/>
              </a:cxn>
            </a:cxnLst>
            <a:rect l="0" t="0" r="r" b="b"/>
            <a:pathLst>
              <a:path w="2448" h="246">
                <a:moveTo>
                  <a:pt x="0" y="246"/>
                </a:moveTo>
                <a:cubicBezTo>
                  <a:pt x="930" y="0"/>
                  <a:pt x="1822" y="3"/>
                  <a:pt x="2448" y="59"/>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9" name="Freeform 8"/>
          <p:cNvSpPr>
            <a:spLocks/>
          </p:cNvSpPr>
          <p:nvPr userDrawn="1"/>
        </p:nvSpPr>
        <p:spPr bwMode="auto">
          <a:xfrm>
            <a:off x="0" y="1050925"/>
            <a:ext cx="12990513" cy="1058863"/>
          </a:xfrm>
          <a:custGeom>
            <a:avLst/>
            <a:gdLst>
              <a:gd name="T0" fmla="*/ 0 w 2448"/>
              <a:gd name="T1" fmla="*/ 248 h 248"/>
              <a:gd name="T2" fmla="*/ 2448 w 2448"/>
              <a:gd name="T3" fmla="*/ 55 h 248"/>
            </a:gdLst>
            <a:ahLst/>
            <a:cxnLst>
              <a:cxn ang="0">
                <a:pos x="T0" y="T1"/>
              </a:cxn>
              <a:cxn ang="0">
                <a:pos x="T2" y="T3"/>
              </a:cxn>
            </a:cxnLst>
            <a:rect l="0" t="0" r="r" b="b"/>
            <a:pathLst>
              <a:path w="2448" h="248">
                <a:moveTo>
                  <a:pt x="0" y="248"/>
                </a:moveTo>
                <a:cubicBezTo>
                  <a:pt x="929" y="0"/>
                  <a:pt x="1821" y="1"/>
                  <a:pt x="2448" y="55"/>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34838" y="9077325"/>
            <a:ext cx="96996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b="15848"/>
          <a:stretch>
            <a:fillRect/>
          </a:stretch>
        </p:blipFill>
        <p:spPr bwMode="auto">
          <a:xfrm>
            <a:off x="11772900" y="8709025"/>
            <a:ext cx="1247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lvl1pPr algn="l">
              <a:defRPr>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50240" y="2275841"/>
            <a:ext cx="11704320" cy="6436925"/>
          </a:xfrm>
          <a:prstGeom prst="rect">
            <a:avLst/>
          </a:prstGeom>
        </p:spPr>
        <p:txBody>
          <a:bodyPr lIns="130046" tIns="65023" rIns="130046" bIns="65023"/>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Tree>
    <p:extLst>
      <p:ext uri="{BB962C8B-B14F-4D97-AF65-F5344CB8AC3E}">
        <p14:creationId xmlns:p14="http://schemas.microsoft.com/office/powerpoint/2010/main" val="40452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Freeform 3"/>
          <p:cNvSpPr>
            <a:spLocks/>
          </p:cNvSpPr>
          <p:nvPr userDrawn="1"/>
        </p:nvSpPr>
        <p:spPr bwMode="auto">
          <a:xfrm>
            <a:off x="0" y="0"/>
            <a:ext cx="13004800" cy="2106613"/>
          </a:xfrm>
          <a:custGeom>
            <a:avLst/>
            <a:gdLst>
              <a:gd name="T0" fmla="*/ 0 w 1944"/>
              <a:gd name="T1" fmla="*/ 0 h 493"/>
              <a:gd name="T2" fmla="*/ 0 w 1944"/>
              <a:gd name="T3" fmla="*/ 493 h 493"/>
              <a:gd name="T4" fmla="*/ 1944 w 1944"/>
              <a:gd name="T5" fmla="*/ 417 h 493"/>
              <a:gd name="T6" fmla="*/ 1944 w 1944"/>
              <a:gd name="T7" fmla="*/ 0 h 493"/>
              <a:gd name="T8" fmla="*/ 0 w 1944"/>
              <a:gd name="T9" fmla="*/ 0 h 493"/>
            </a:gdLst>
            <a:ahLst/>
            <a:cxnLst>
              <a:cxn ang="0">
                <a:pos x="T0" y="T1"/>
              </a:cxn>
              <a:cxn ang="0">
                <a:pos x="T2" y="T3"/>
              </a:cxn>
              <a:cxn ang="0">
                <a:pos x="T4" y="T5"/>
              </a:cxn>
              <a:cxn ang="0">
                <a:pos x="T6" y="T7"/>
              </a:cxn>
              <a:cxn ang="0">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5" name="Freeform 4"/>
          <p:cNvSpPr>
            <a:spLocks/>
          </p:cNvSpPr>
          <p:nvPr userDrawn="1"/>
        </p:nvSpPr>
        <p:spPr bwMode="auto">
          <a:xfrm>
            <a:off x="0" y="965200"/>
            <a:ext cx="12990513" cy="962025"/>
          </a:xfrm>
          <a:custGeom>
            <a:avLst/>
            <a:gdLst>
              <a:gd name="T0" fmla="*/ 0 w 2448"/>
              <a:gd name="T1" fmla="*/ 225 h 225"/>
              <a:gd name="T2" fmla="*/ 2448 w 2448"/>
              <a:gd name="T3" fmla="*/ 93 h 225"/>
            </a:gdLst>
            <a:ahLst/>
            <a:cxnLst>
              <a:cxn ang="0">
                <a:pos x="T0" y="T1"/>
              </a:cxn>
              <a:cxn ang="0">
                <a:pos x="T2" y="T3"/>
              </a:cxn>
            </a:cxnLst>
            <a:rect l="0" t="0" r="r" b="b"/>
            <a:pathLst>
              <a:path w="2448" h="225">
                <a:moveTo>
                  <a:pt x="0" y="225"/>
                </a:moveTo>
                <a:cubicBezTo>
                  <a:pt x="937" y="0"/>
                  <a:pt x="1829" y="24"/>
                  <a:pt x="2448" y="93"/>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6" name="Freeform 5"/>
          <p:cNvSpPr>
            <a:spLocks/>
          </p:cNvSpPr>
          <p:nvPr userDrawn="1"/>
        </p:nvSpPr>
        <p:spPr bwMode="auto">
          <a:xfrm>
            <a:off x="0" y="884238"/>
            <a:ext cx="12990513" cy="1149350"/>
          </a:xfrm>
          <a:custGeom>
            <a:avLst/>
            <a:gdLst>
              <a:gd name="T0" fmla="*/ 0 w 2448"/>
              <a:gd name="T1" fmla="*/ 269 h 269"/>
              <a:gd name="T2" fmla="*/ 2448 w 2448"/>
              <a:gd name="T3" fmla="*/ 47 h 269"/>
            </a:gdLst>
            <a:ahLst/>
            <a:cxnLst>
              <a:cxn ang="0">
                <a:pos x="T0" y="T1"/>
              </a:cxn>
              <a:cxn ang="0">
                <a:pos x="T2" y="T3"/>
              </a:cxn>
            </a:cxnLst>
            <a:rect l="0" t="0" r="r" b="b"/>
            <a:pathLst>
              <a:path w="2448" h="269">
                <a:moveTo>
                  <a:pt x="0" y="269"/>
                </a:moveTo>
                <a:cubicBezTo>
                  <a:pt x="927" y="9"/>
                  <a:pt x="1821" y="0"/>
                  <a:pt x="2448" y="47"/>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7" name="Freeform 6"/>
          <p:cNvSpPr>
            <a:spLocks/>
          </p:cNvSpPr>
          <p:nvPr userDrawn="1"/>
        </p:nvSpPr>
        <p:spPr bwMode="auto">
          <a:xfrm>
            <a:off x="0" y="725488"/>
            <a:ext cx="12990513" cy="1058862"/>
          </a:xfrm>
          <a:custGeom>
            <a:avLst/>
            <a:gdLst>
              <a:gd name="T0" fmla="*/ 2448 w 2448"/>
              <a:gd name="T1" fmla="*/ 56 h 248"/>
              <a:gd name="T2" fmla="*/ 0 w 2448"/>
              <a:gd name="T3" fmla="*/ 248 h 248"/>
            </a:gdLst>
            <a:ahLst/>
            <a:cxnLst>
              <a:cxn ang="0">
                <a:pos x="T0" y="T1"/>
              </a:cxn>
              <a:cxn ang="0">
                <a:pos x="T2" y="T3"/>
              </a:cxn>
            </a:cxnLst>
            <a:rect l="0" t="0" r="r" b="b"/>
            <a:pathLst>
              <a:path w="2448" h="248">
                <a:moveTo>
                  <a:pt x="2448" y="56"/>
                </a:moveTo>
                <a:cubicBezTo>
                  <a:pt x="1822" y="1"/>
                  <a:pt x="929" y="0"/>
                  <a:pt x="0" y="248"/>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8" name="Freeform 7"/>
          <p:cNvSpPr>
            <a:spLocks/>
          </p:cNvSpPr>
          <p:nvPr userDrawn="1"/>
        </p:nvSpPr>
        <p:spPr bwMode="auto">
          <a:xfrm>
            <a:off x="0" y="884238"/>
            <a:ext cx="12990513" cy="1052512"/>
          </a:xfrm>
          <a:custGeom>
            <a:avLst/>
            <a:gdLst>
              <a:gd name="T0" fmla="*/ 0 w 2448"/>
              <a:gd name="T1" fmla="*/ 246 h 246"/>
              <a:gd name="T2" fmla="*/ 2448 w 2448"/>
              <a:gd name="T3" fmla="*/ 59 h 246"/>
            </a:gdLst>
            <a:ahLst/>
            <a:cxnLst>
              <a:cxn ang="0">
                <a:pos x="T0" y="T1"/>
              </a:cxn>
              <a:cxn ang="0">
                <a:pos x="T2" y="T3"/>
              </a:cxn>
            </a:cxnLst>
            <a:rect l="0" t="0" r="r" b="b"/>
            <a:pathLst>
              <a:path w="2448" h="246">
                <a:moveTo>
                  <a:pt x="0" y="246"/>
                </a:moveTo>
                <a:cubicBezTo>
                  <a:pt x="930" y="0"/>
                  <a:pt x="1822" y="3"/>
                  <a:pt x="2448" y="59"/>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9" name="Freeform 8"/>
          <p:cNvSpPr>
            <a:spLocks/>
          </p:cNvSpPr>
          <p:nvPr userDrawn="1"/>
        </p:nvSpPr>
        <p:spPr bwMode="auto">
          <a:xfrm>
            <a:off x="0" y="1050925"/>
            <a:ext cx="12990513" cy="1058863"/>
          </a:xfrm>
          <a:custGeom>
            <a:avLst/>
            <a:gdLst>
              <a:gd name="T0" fmla="*/ 0 w 2448"/>
              <a:gd name="T1" fmla="*/ 248 h 248"/>
              <a:gd name="T2" fmla="*/ 2448 w 2448"/>
              <a:gd name="T3" fmla="*/ 55 h 248"/>
            </a:gdLst>
            <a:ahLst/>
            <a:cxnLst>
              <a:cxn ang="0">
                <a:pos x="T0" y="T1"/>
              </a:cxn>
              <a:cxn ang="0">
                <a:pos x="T2" y="T3"/>
              </a:cxn>
            </a:cxnLst>
            <a:rect l="0" t="0" r="r" b="b"/>
            <a:pathLst>
              <a:path w="2448" h="248">
                <a:moveTo>
                  <a:pt x="0" y="248"/>
                </a:moveTo>
                <a:cubicBezTo>
                  <a:pt x="929" y="0"/>
                  <a:pt x="1821" y="1"/>
                  <a:pt x="2448" y="55"/>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34838" y="9077325"/>
            <a:ext cx="96996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b="15848"/>
          <a:stretch>
            <a:fillRect/>
          </a:stretch>
        </p:blipFill>
        <p:spPr bwMode="auto">
          <a:xfrm>
            <a:off x="11772900" y="8709025"/>
            <a:ext cx="1247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lvl1pPr algn="l">
              <a:defRPr>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50240" y="2275841"/>
            <a:ext cx="11704320" cy="6436925"/>
          </a:xfrm>
          <a:prstGeom prst="rect">
            <a:avLst/>
          </a:prstGeom>
        </p:spPr>
        <p:txBody>
          <a:bodyPr lIns="130046" tIns="65023" rIns="130046" bIns="65023"/>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Tree>
    <p:extLst>
      <p:ext uri="{BB962C8B-B14F-4D97-AF65-F5344CB8AC3E}">
        <p14:creationId xmlns:p14="http://schemas.microsoft.com/office/powerpoint/2010/main" val="16730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Freeform 3"/>
          <p:cNvSpPr>
            <a:spLocks/>
          </p:cNvSpPr>
          <p:nvPr userDrawn="1"/>
        </p:nvSpPr>
        <p:spPr bwMode="auto">
          <a:xfrm>
            <a:off x="0" y="0"/>
            <a:ext cx="13004800" cy="2106613"/>
          </a:xfrm>
          <a:custGeom>
            <a:avLst/>
            <a:gdLst>
              <a:gd name="T0" fmla="*/ 0 w 1944"/>
              <a:gd name="T1" fmla="*/ 0 h 493"/>
              <a:gd name="T2" fmla="*/ 0 w 1944"/>
              <a:gd name="T3" fmla="*/ 493 h 493"/>
              <a:gd name="T4" fmla="*/ 1944 w 1944"/>
              <a:gd name="T5" fmla="*/ 417 h 493"/>
              <a:gd name="T6" fmla="*/ 1944 w 1944"/>
              <a:gd name="T7" fmla="*/ 0 h 493"/>
              <a:gd name="T8" fmla="*/ 0 w 1944"/>
              <a:gd name="T9" fmla="*/ 0 h 493"/>
            </a:gdLst>
            <a:ahLst/>
            <a:cxnLst>
              <a:cxn ang="0">
                <a:pos x="T0" y="T1"/>
              </a:cxn>
              <a:cxn ang="0">
                <a:pos x="T2" y="T3"/>
              </a:cxn>
              <a:cxn ang="0">
                <a:pos x="T4" y="T5"/>
              </a:cxn>
              <a:cxn ang="0">
                <a:pos x="T6" y="T7"/>
              </a:cxn>
              <a:cxn ang="0">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5" name="Freeform 4"/>
          <p:cNvSpPr>
            <a:spLocks/>
          </p:cNvSpPr>
          <p:nvPr userDrawn="1"/>
        </p:nvSpPr>
        <p:spPr bwMode="auto">
          <a:xfrm>
            <a:off x="0" y="965200"/>
            <a:ext cx="12990513" cy="962025"/>
          </a:xfrm>
          <a:custGeom>
            <a:avLst/>
            <a:gdLst>
              <a:gd name="T0" fmla="*/ 0 w 2448"/>
              <a:gd name="T1" fmla="*/ 225 h 225"/>
              <a:gd name="T2" fmla="*/ 2448 w 2448"/>
              <a:gd name="T3" fmla="*/ 93 h 225"/>
            </a:gdLst>
            <a:ahLst/>
            <a:cxnLst>
              <a:cxn ang="0">
                <a:pos x="T0" y="T1"/>
              </a:cxn>
              <a:cxn ang="0">
                <a:pos x="T2" y="T3"/>
              </a:cxn>
            </a:cxnLst>
            <a:rect l="0" t="0" r="r" b="b"/>
            <a:pathLst>
              <a:path w="2448" h="225">
                <a:moveTo>
                  <a:pt x="0" y="225"/>
                </a:moveTo>
                <a:cubicBezTo>
                  <a:pt x="937" y="0"/>
                  <a:pt x="1829" y="24"/>
                  <a:pt x="2448" y="93"/>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6" name="Freeform 5"/>
          <p:cNvSpPr>
            <a:spLocks/>
          </p:cNvSpPr>
          <p:nvPr userDrawn="1"/>
        </p:nvSpPr>
        <p:spPr bwMode="auto">
          <a:xfrm>
            <a:off x="0" y="884238"/>
            <a:ext cx="12990513" cy="1149350"/>
          </a:xfrm>
          <a:custGeom>
            <a:avLst/>
            <a:gdLst>
              <a:gd name="T0" fmla="*/ 0 w 2448"/>
              <a:gd name="T1" fmla="*/ 269 h 269"/>
              <a:gd name="T2" fmla="*/ 2448 w 2448"/>
              <a:gd name="T3" fmla="*/ 47 h 269"/>
            </a:gdLst>
            <a:ahLst/>
            <a:cxnLst>
              <a:cxn ang="0">
                <a:pos x="T0" y="T1"/>
              </a:cxn>
              <a:cxn ang="0">
                <a:pos x="T2" y="T3"/>
              </a:cxn>
            </a:cxnLst>
            <a:rect l="0" t="0" r="r" b="b"/>
            <a:pathLst>
              <a:path w="2448" h="269">
                <a:moveTo>
                  <a:pt x="0" y="269"/>
                </a:moveTo>
                <a:cubicBezTo>
                  <a:pt x="927" y="9"/>
                  <a:pt x="1821" y="0"/>
                  <a:pt x="2448" y="47"/>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7" name="Freeform 6"/>
          <p:cNvSpPr>
            <a:spLocks/>
          </p:cNvSpPr>
          <p:nvPr userDrawn="1"/>
        </p:nvSpPr>
        <p:spPr bwMode="auto">
          <a:xfrm>
            <a:off x="0" y="725488"/>
            <a:ext cx="12990513" cy="1058862"/>
          </a:xfrm>
          <a:custGeom>
            <a:avLst/>
            <a:gdLst>
              <a:gd name="T0" fmla="*/ 2448 w 2448"/>
              <a:gd name="T1" fmla="*/ 56 h 248"/>
              <a:gd name="T2" fmla="*/ 0 w 2448"/>
              <a:gd name="T3" fmla="*/ 248 h 248"/>
            </a:gdLst>
            <a:ahLst/>
            <a:cxnLst>
              <a:cxn ang="0">
                <a:pos x="T0" y="T1"/>
              </a:cxn>
              <a:cxn ang="0">
                <a:pos x="T2" y="T3"/>
              </a:cxn>
            </a:cxnLst>
            <a:rect l="0" t="0" r="r" b="b"/>
            <a:pathLst>
              <a:path w="2448" h="248">
                <a:moveTo>
                  <a:pt x="2448" y="56"/>
                </a:moveTo>
                <a:cubicBezTo>
                  <a:pt x="1822" y="1"/>
                  <a:pt x="929" y="0"/>
                  <a:pt x="0" y="248"/>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8" name="Freeform 7"/>
          <p:cNvSpPr>
            <a:spLocks/>
          </p:cNvSpPr>
          <p:nvPr userDrawn="1"/>
        </p:nvSpPr>
        <p:spPr bwMode="auto">
          <a:xfrm>
            <a:off x="0" y="884238"/>
            <a:ext cx="12990513" cy="1052512"/>
          </a:xfrm>
          <a:custGeom>
            <a:avLst/>
            <a:gdLst>
              <a:gd name="T0" fmla="*/ 0 w 2448"/>
              <a:gd name="T1" fmla="*/ 246 h 246"/>
              <a:gd name="T2" fmla="*/ 2448 w 2448"/>
              <a:gd name="T3" fmla="*/ 59 h 246"/>
            </a:gdLst>
            <a:ahLst/>
            <a:cxnLst>
              <a:cxn ang="0">
                <a:pos x="T0" y="T1"/>
              </a:cxn>
              <a:cxn ang="0">
                <a:pos x="T2" y="T3"/>
              </a:cxn>
            </a:cxnLst>
            <a:rect l="0" t="0" r="r" b="b"/>
            <a:pathLst>
              <a:path w="2448" h="246">
                <a:moveTo>
                  <a:pt x="0" y="246"/>
                </a:moveTo>
                <a:cubicBezTo>
                  <a:pt x="930" y="0"/>
                  <a:pt x="1822" y="3"/>
                  <a:pt x="2448" y="59"/>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9" name="Freeform 8"/>
          <p:cNvSpPr>
            <a:spLocks/>
          </p:cNvSpPr>
          <p:nvPr userDrawn="1"/>
        </p:nvSpPr>
        <p:spPr bwMode="auto">
          <a:xfrm>
            <a:off x="0" y="1050925"/>
            <a:ext cx="12990513" cy="1058863"/>
          </a:xfrm>
          <a:custGeom>
            <a:avLst/>
            <a:gdLst>
              <a:gd name="T0" fmla="*/ 0 w 2448"/>
              <a:gd name="T1" fmla="*/ 248 h 248"/>
              <a:gd name="T2" fmla="*/ 2448 w 2448"/>
              <a:gd name="T3" fmla="*/ 55 h 248"/>
            </a:gdLst>
            <a:ahLst/>
            <a:cxnLst>
              <a:cxn ang="0">
                <a:pos x="T0" y="T1"/>
              </a:cxn>
              <a:cxn ang="0">
                <a:pos x="T2" y="T3"/>
              </a:cxn>
            </a:cxnLst>
            <a:rect l="0" t="0" r="r" b="b"/>
            <a:pathLst>
              <a:path w="2448" h="248">
                <a:moveTo>
                  <a:pt x="0" y="248"/>
                </a:moveTo>
                <a:cubicBezTo>
                  <a:pt x="929" y="0"/>
                  <a:pt x="1821" y="1"/>
                  <a:pt x="2448" y="55"/>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34838" y="9077325"/>
            <a:ext cx="96996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b="15848"/>
          <a:stretch>
            <a:fillRect/>
          </a:stretch>
        </p:blipFill>
        <p:spPr bwMode="auto">
          <a:xfrm>
            <a:off x="11772900" y="8709025"/>
            <a:ext cx="1247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lvl1pPr algn="l">
              <a:defRPr>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50240" y="2275841"/>
            <a:ext cx="11704320" cy="6436925"/>
          </a:xfrm>
          <a:prstGeom prst="rect">
            <a:avLst/>
          </a:prstGeom>
        </p:spPr>
        <p:txBody>
          <a:bodyPr lIns="130046" tIns="65023" rIns="130046" bIns="65023"/>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Tree>
    <p:extLst>
      <p:ext uri="{BB962C8B-B14F-4D97-AF65-F5344CB8AC3E}">
        <p14:creationId xmlns:p14="http://schemas.microsoft.com/office/powerpoint/2010/main" val="56660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Freeform 3"/>
          <p:cNvSpPr>
            <a:spLocks/>
          </p:cNvSpPr>
          <p:nvPr userDrawn="1"/>
        </p:nvSpPr>
        <p:spPr bwMode="auto">
          <a:xfrm>
            <a:off x="0" y="0"/>
            <a:ext cx="13004800" cy="2106613"/>
          </a:xfrm>
          <a:custGeom>
            <a:avLst/>
            <a:gdLst>
              <a:gd name="T0" fmla="*/ 0 w 1944"/>
              <a:gd name="T1" fmla="*/ 0 h 493"/>
              <a:gd name="T2" fmla="*/ 0 w 1944"/>
              <a:gd name="T3" fmla="*/ 493 h 493"/>
              <a:gd name="T4" fmla="*/ 1944 w 1944"/>
              <a:gd name="T5" fmla="*/ 417 h 493"/>
              <a:gd name="T6" fmla="*/ 1944 w 1944"/>
              <a:gd name="T7" fmla="*/ 0 h 493"/>
              <a:gd name="T8" fmla="*/ 0 w 1944"/>
              <a:gd name="T9" fmla="*/ 0 h 493"/>
            </a:gdLst>
            <a:ahLst/>
            <a:cxnLst>
              <a:cxn ang="0">
                <a:pos x="T0" y="T1"/>
              </a:cxn>
              <a:cxn ang="0">
                <a:pos x="T2" y="T3"/>
              </a:cxn>
              <a:cxn ang="0">
                <a:pos x="T4" y="T5"/>
              </a:cxn>
              <a:cxn ang="0">
                <a:pos x="T6" y="T7"/>
              </a:cxn>
              <a:cxn ang="0">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5" name="Freeform 4"/>
          <p:cNvSpPr>
            <a:spLocks/>
          </p:cNvSpPr>
          <p:nvPr userDrawn="1"/>
        </p:nvSpPr>
        <p:spPr bwMode="auto">
          <a:xfrm>
            <a:off x="0" y="965200"/>
            <a:ext cx="12990513" cy="962025"/>
          </a:xfrm>
          <a:custGeom>
            <a:avLst/>
            <a:gdLst>
              <a:gd name="T0" fmla="*/ 0 w 2448"/>
              <a:gd name="T1" fmla="*/ 225 h 225"/>
              <a:gd name="T2" fmla="*/ 2448 w 2448"/>
              <a:gd name="T3" fmla="*/ 93 h 225"/>
            </a:gdLst>
            <a:ahLst/>
            <a:cxnLst>
              <a:cxn ang="0">
                <a:pos x="T0" y="T1"/>
              </a:cxn>
              <a:cxn ang="0">
                <a:pos x="T2" y="T3"/>
              </a:cxn>
            </a:cxnLst>
            <a:rect l="0" t="0" r="r" b="b"/>
            <a:pathLst>
              <a:path w="2448" h="225">
                <a:moveTo>
                  <a:pt x="0" y="225"/>
                </a:moveTo>
                <a:cubicBezTo>
                  <a:pt x="937" y="0"/>
                  <a:pt x="1829" y="24"/>
                  <a:pt x="2448" y="93"/>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6" name="Freeform 5"/>
          <p:cNvSpPr>
            <a:spLocks/>
          </p:cNvSpPr>
          <p:nvPr userDrawn="1"/>
        </p:nvSpPr>
        <p:spPr bwMode="auto">
          <a:xfrm>
            <a:off x="0" y="884238"/>
            <a:ext cx="12990513" cy="1149350"/>
          </a:xfrm>
          <a:custGeom>
            <a:avLst/>
            <a:gdLst>
              <a:gd name="T0" fmla="*/ 0 w 2448"/>
              <a:gd name="T1" fmla="*/ 269 h 269"/>
              <a:gd name="T2" fmla="*/ 2448 w 2448"/>
              <a:gd name="T3" fmla="*/ 47 h 269"/>
            </a:gdLst>
            <a:ahLst/>
            <a:cxnLst>
              <a:cxn ang="0">
                <a:pos x="T0" y="T1"/>
              </a:cxn>
              <a:cxn ang="0">
                <a:pos x="T2" y="T3"/>
              </a:cxn>
            </a:cxnLst>
            <a:rect l="0" t="0" r="r" b="b"/>
            <a:pathLst>
              <a:path w="2448" h="269">
                <a:moveTo>
                  <a:pt x="0" y="269"/>
                </a:moveTo>
                <a:cubicBezTo>
                  <a:pt x="927" y="9"/>
                  <a:pt x="1821" y="0"/>
                  <a:pt x="2448" y="47"/>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7" name="Freeform 6"/>
          <p:cNvSpPr>
            <a:spLocks/>
          </p:cNvSpPr>
          <p:nvPr userDrawn="1"/>
        </p:nvSpPr>
        <p:spPr bwMode="auto">
          <a:xfrm>
            <a:off x="0" y="725488"/>
            <a:ext cx="12990513" cy="1058862"/>
          </a:xfrm>
          <a:custGeom>
            <a:avLst/>
            <a:gdLst>
              <a:gd name="T0" fmla="*/ 2448 w 2448"/>
              <a:gd name="T1" fmla="*/ 56 h 248"/>
              <a:gd name="T2" fmla="*/ 0 w 2448"/>
              <a:gd name="T3" fmla="*/ 248 h 248"/>
            </a:gdLst>
            <a:ahLst/>
            <a:cxnLst>
              <a:cxn ang="0">
                <a:pos x="T0" y="T1"/>
              </a:cxn>
              <a:cxn ang="0">
                <a:pos x="T2" y="T3"/>
              </a:cxn>
            </a:cxnLst>
            <a:rect l="0" t="0" r="r" b="b"/>
            <a:pathLst>
              <a:path w="2448" h="248">
                <a:moveTo>
                  <a:pt x="2448" y="56"/>
                </a:moveTo>
                <a:cubicBezTo>
                  <a:pt x="1822" y="1"/>
                  <a:pt x="929" y="0"/>
                  <a:pt x="0" y="248"/>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8" name="Freeform 7"/>
          <p:cNvSpPr>
            <a:spLocks/>
          </p:cNvSpPr>
          <p:nvPr userDrawn="1"/>
        </p:nvSpPr>
        <p:spPr bwMode="auto">
          <a:xfrm>
            <a:off x="0" y="884238"/>
            <a:ext cx="12990513" cy="1052512"/>
          </a:xfrm>
          <a:custGeom>
            <a:avLst/>
            <a:gdLst>
              <a:gd name="T0" fmla="*/ 0 w 2448"/>
              <a:gd name="T1" fmla="*/ 246 h 246"/>
              <a:gd name="T2" fmla="*/ 2448 w 2448"/>
              <a:gd name="T3" fmla="*/ 59 h 246"/>
            </a:gdLst>
            <a:ahLst/>
            <a:cxnLst>
              <a:cxn ang="0">
                <a:pos x="T0" y="T1"/>
              </a:cxn>
              <a:cxn ang="0">
                <a:pos x="T2" y="T3"/>
              </a:cxn>
            </a:cxnLst>
            <a:rect l="0" t="0" r="r" b="b"/>
            <a:pathLst>
              <a:path w="2448" h="246">
                <a:moveTo>
                  <a:pt x="0" y="246"/>
                </a:moveTo>
                <a:cubicBezTo>
                  <a:pt x="930" y="0"/>
                  <a:pt x="1822" y="3"/>
                  <a:pt x="2448" y="59"/>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9" name="Freeform 8"/>
          <p:cNvSpPr>
            <a:spLocks/>
          </p:cNvSpPr>
          <p:nvPr userDrawn="1"/>
        </p:nvSpPr>
        <p:spPr bwMode="auto">
          <a:xfrm>
            <a:off x="0" y="1050925"/>
            <a:ext cx="12990513" cy="1058863"/>
          </a:xfrm>
          <a:custGeom>
            <a:avLst/>
            <a:gdLst>
              <a:gd name="T0" fmla="*/ 0 w 2448"/>
              <a:gd name="T1" fmla="*/ 248 h 248"/>
              <a:gd name="T2" fmla="*/ 2448 w 2448"/>
              <a:gd name="T3" fmla="*/ 55 h 248"/>
            </a:gdLst>
            <a:ahLst/>
            <a:cxnLst>
              <a:cxn ang="0">
                <a:pos x="T0" y="T1"/>
              </a:cxn>
              <a:cxn ang="0">
                <a:pos x="T2" y="T3"/>
              </a:cxn>
            </a:cxnLst>
            <a:rect l="0" t="0" r="r" b="b"/>
            <a:pathLst>
              <a:path w="2448" h="248">
                <a:moveTo>
                  <a:pt x="0" y="248"/>
                </a:moveTo>
                <a:cubicBezTo>
                  <a:pt x="929" y="0"/>
                  <a:pt x="1821" y="1"/>
                  <a:pt x="2448" y="55"/>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34838" y="9077325"/>
            <a:ext cx="96996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b="15848"/>
          <a:stretch>
            <a:fillRect/>
          </a:stretch>
        </p:blipFill>
        <p:spPr bwMode="auto">
          <a:xfrm>
            <a:off x="11772900" y="8709025"/>
            <a:ext cx="1247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lvl1pPr algn="l">
              <a:defRPr>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50240" y="2275841"/>
            <a:ext cx="11704320" cy="6436925"/>
          </a:xfrm>
          <a:prstGeom prst="rect">
            <a:avLst/>
          </a:prstGeom>
        </p:spPr>
        <p:txBody>
          <a:bodyPr lIns="130046" tIns="65023" rIns="130046" bIns="65023"/>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Tree>
    <p:extLst>
      <p:ext uri="{BB962C8B-B14F-4D97-AF65-F5344CB8AC3E}">
        <p14:creationId xmlns:p14="http://schemas.microsoft.com/office/powerpoint/2010/main" val="250173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Freeform 3"/>
          <p:cNvSpPr>
            <a:spLocks/>
          </p:cNvSpPr>
          <p:nvPr userDrawn="1"/>
        </p:nvSpPr>
        <p:spPr bwMode="auto">
          <a:xfrm>
            <a:off x="0" y="0"/>
            <a:ext cx="13004800" cy="2106613"/>
          </a:xfrm>
          <a:custGeom>
            <a:avLst/>
            <a:gdLst>
              <a:gd name="T0" fmla="*/ 0 w 1944"/>
              <a:gd name="T1" fmla="*/ 0 h 493"/>
              <a:gd name="T2" fmla="*/ 0 w 1944"/>
              <a:gd name="T3" fmla="*/ 493 h 493"/>
              <a:gd name="T4" fmla="*/ 1944 w 1944"/>
              <a:gd name="T5" fmla="*/ 417 h 493"/>
              <a:gd name="T6" fmla="*/ 1944 w 1944"/>
              <a:gd name="T7" fmla="*/ 0 h 493"/>
              <a:gd name="T8" fmla="*/ 0 w 1944"/>
              <a:gd name="T9" fmla="*/ 0 h 493"/>
            </a:gdLst>
            <a:ahLst/>
            <a:cxnLst>
              <a:cxn ang="0">
                <a:pos x="T0" y="T1"/>
              </a:cxn>
              <a:cxn ang="0">
                <a:pos x="T2" y="T3"/>
              </a:cxn>
              <a:cxn ang="0">
                <a:pos x="T4" y="T5"/>
              </a:cxn>
              <a:cxn ang="0">
                <a:pos x="T6" y="T7"/>
              </a:cxn>
              <a:cxn ang="0">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5" name="Freeform 4"/>
          <p:cNvSpPr>
            <a:spLocks/>
          </p:cNvSpPr>
          <p:nvPr userDrawn="1"/>
        </p:nvSpPr>
        <p:spPr bwMode="auto">
          <a:xfrm>
            <a:off x="0" y="965200"/>
            <a:ext cx="12990513" cy="962025"/>
          </a:xfrm>
          <a:custGeom>
            <a:avLst/>
            <a:gdLst>
              <a:gd name="T0" fmla="*/ 0 w 2448"/>
              <a:gd name="T1" fmla="*/ 225 h 225"/>
              <a:gd name="T2" fmla="*/ 2448 w 2448"/>
              <a:gd name="T3" fmla="*/ 93 h 225"/>
            </a:gdLst>
            <a:ahLst/>
            <a:cxnLst>
              <a:cxn ang="0">
                <a:pos x="T0" y="T1"/>
              </a:cxn>
              <a:cxn ang="0">
                <a:pos x="T2" y="T3"/>
              </a:cxn>
            </a:cxnLst>
            <a:rect l="0" t="0" r="r" b="b"/>
            <a:pathLst>
              <a:path w="2448" h="225">
                <a:moveTo>
                  <a:pt x="0" y="225"/>
                </a:moveTo>
                <a:cubicBezTo>
                  <a:pt x="937" y="0"/>
                  <a:pt x="1829" y="24"/>
                  <a:pt x="2448" y="93"/>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6" name="Freeform 5"/>
          <p:cNvSpPr>
            <a:spLocks/>
          </p:cNvSpPr>
          <p:nvPr userDrawn="1"/>
        </p:nvSpPr>
        <p:spPr bwMode="auto">
          <a:xfrm>
            <a:off x="0" y="884238"/>
            <a:ext cx="12990513" cy="1149350"/>
          </a:xfrm>
          <a:custGeom>
            <a:avLst/>
            <a:gdLst>
              <a:gd name="T0" fmla="*/ 0 w 2448"/>
              <a:gd name="T1" fmla="*/ 269 h 269"/>
              <a:gd name="T2" fmla="*/ 2448 w 2448"/>
              <a:gd name="T3" fmla="*/ 47 h 269"/>
            </a:gdLst>
            <a:ahLst/>
            <a:cxnLst>
              <a:cxn ang="0">
                <a:pos x="T0" y="T1"/>
              </a:cxn>
              <a:cxn ang="0">
                <a:pos x="T2" y="T3"/>
              </a:cxn>
            </a:cxnLst>
            <a:rect l="0" t="0" r="r" b="b"/>
            <a:pathLst>
              <a:path w="2448" h="269">
                <a:moveTo>
                  <a:pt x="0" y="269"/>
                </a:moveTo>
                <a:cubicBezTo>
                  <a:pt x="927" y="9"/>
                  <a:pt x="1821" y="0"/>
                  <a:pt x="2448" y="47"/>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7" name="Freeform 6"/>
          <p:cNvSpPr>
            <a:spLocks/>
          </p:cNvSpPr>
          <p:nvPr userDrawn="1"/>
        </p:nvSpPr>
        <p:spPr bwMode="auto">
          <a:xfrm>
            <a:off x="0" y="725488"/>
            <a:ext cx="12990513" cy="1058862"/>
          </a:xfrm>
          <a:custGeom>
            <a:avLst/>
            <a:gdLst>
              <a:gd name="T0" fmla="*/ 2448 w 2448"/>
              <a:gd name="T1" fmla="*/ 56 h 248"/>
              <a:gd name="T2" fmla="*/ 0 w 2448"/>
              <a:gd name="T3" fmla="*/ 248 h 248"/>
            </a:gdLst>
            <a:ahLst/>
            <a:cxnLst>
              <a:cxn ang="0">
                <a:pos x="T0" y="T1"/>
              </a:cxn>
              <a:cxn ang="0">
                <a:pos x="T2" y="T3"/>
              </a:cxn>
            </a:cxnLst>
            <a:rect l="0" t="0" r="r" b="b"/>
            <a:pathLst>
              <a:path w="2448" h="248">
                <a:moveTo>
                  <a:pt x="2448" y="56"/>
                </a:moveTo>
                <a:cubicBezTo>
                  <a:pt x="1822" y="1"/>
                  <a:pt x="929" y="0"/>
                  <a:pt x="0" y="248"/>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8" name="Freeform 7"/>
          <p:cNvSpPr>
            <a:spLocks/>
          </p:cNvSpPr>
          <p:nvPr userDrawn="1"/>
        </p:nvSpPr>
        <p:spPr bwMode="auto">
          <a:xfrm>
            <a:off x="0" y="884238"/>
            <a:ext cx="12990513" cy="1052512"/>
          </a:xfrm>
          <a:custGeom>
            <a:avLst/>
            <a:gdLst>
              <a:gd name="T0" fmla="*/ 0 w 2448"/>
              <a:gd name="T1" fmla="*/ 246 h 246"/>
              <a:gd name="T2" fmla="*/ 2448 w 2448"/>
              <a:gd name="T3" fmla="*/ 59 h 246"/>
            </a:gdLst>
            <a:ahLst/>
            <a:cxnLst>
              <a:cxn ang="0">
                <a:pos x="T0" y="T1"/>
              </a:cxn>
              <a:cxn ang="0">
                <a:pos x="T2" y="T3"/>
              </a:cxn>
            </a:cxnLst>
            <a:rect l="0" t="0" r="r" b="b"/>
            <a:pathLst>
              <a:path w="2448" h="246">
                <a:moveTo>
                  <a:pt x="0" y="246"/>
                </a:moveTo>
                <a:cubicBezTo>
                  <a:pt x="930" y="0"/>
                  <a:pt x="1822" y="3"/>
                  <a:pt x="2448" y="59"/>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9" name="Freeform 8"/>
          <p:cNvSpPr>
            <a:spLocks/>
          </p:cNvSpPr>
          <p:nvPr userDrawn="1"/>
        </p:nvSpPr>
        <p:spPr bwMode="auto">
          <a:xfrm>
            <a:off x="0" y="1050925"/>
            <a:ext cx="12990513" cy="1058863"/>
          </a:xfrm>
          <a:custGeom>
            <a:avLst/>
            <a:gdLst>
              <a:gd name="T0" fmla="*/ 0 w 2448"/>
              <a:gd name="T1" fmla="*/ 248 h 248"/>
              <a:gd name="T2" fmla="*/ 2448 w 2448"/>
              <a:gd name="T3" fmla="*/ 55 h 248"/>
            </a:gdLst>
            <a:ahLst/>
            <a:cxnLst>
              <a:cxn ang="0">
                <a:pos x="T0" y="T1"/>
              </a:cxn>
              <a:cxn ang="0">
                <a:pos x="T2" y="T3"/>
              </a:cxn>
            </a:cxnLst>
            <a:rect l="0" t="0" r="r" b="b"/>
            <a:pathLst>
              <a:path w="2448" h="248">
                <a:moveTo>
                  <a:pt x="0" y="248"/>
                </a:moveTo>
                <a:cubicBezTo>
                  <a:pt x="929" y="0"/>
                  <a:pt x="1821" y="1"/>
                  <a:pt x="2448" y="55"/>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34838" y="9077325"/>
            <a:ext cx="96996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b="15848"/>
          <a:stretch>
            <a:fillRect/>
          </a:stretch>
        </p:blipFill>
        <p:spPr bwMode="auto">
          <a:xfrm>
            <a:off x="11772900" y="8709025"/>
            <a:ext cx="1247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lvl1pPr algn="l">
              <a:defRPr>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50240" y="2275841"/>
            <a:ext cx="11704320" cy="6436925"/>
          </a:xfrm>
          <a:prstGeom prst="rect">
            <a:avLst/>
          </a:prstGeom>
        </p:spPr>
        <p:txBody>
          <a:bodyPr lIns="130046" tIns="65023" rIns="130046" bIns="65023"/>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Tree>
    <p:extLst>
      <p:ext uri="{BB962C8B-B14F-4D97-AF65-F5344CB8AC3E}">
        <p14:creationId xmlns:p14="http://schemas.microsoft.com/office/powerpoint/2010/main" val="346008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Freeform 3"/>
          <p:cNvSpPr>
            <a:spLocks/>
          </p:cNvSpPr>
          <p:nvPr userDrawn="1"/>
        </p:nvSpPr>
        <p:spPr bwMode="auto">
          <a:xfrm>
            <a:off x="0" y="0"/>
            <a:ext cx="13004800" cy="2106613"/>
          </a:xfrm>
          <a:custGeom>
            <a:avLst/>
            <a:gdLst>
              <a:gd name="T0" fmla="*/ 0 w 1944"/>
              <a:gd name="T1" fmla="*/ 0 h 493"/>
              <a:gd name="T2" fmla="*/ 0 w 1944"/>
              <a:gd name="T3" fmla="*/ 493 h 493"/>
              <a:gd name="T4" fmla="*/ 1944 w 1944"/>
              <a:gd name="T5" fmla="*/ 417 h 493"/>
              <a:gd name="T6" fmla="*/ 1944 w 1944"/>
              <a:gd name="T7" fmla="*/ 0 h 493"/>
              <a:gd name="T8" fmla="*/ 0 w 1944"/>
              <a:gd name="T9" fmla="*/ 0 h 493"/>
            </a:gdLst>
            <a:ahLst/>
            <a:cxnLst>
              <a:cxn ang="0">
                <a:pos x="T0" y="T1"/>
              </a:cxn>
              <a:cxn ang="0">
                <a:pos x="T2" y="T3"/>
              </a:cxn>
              <a:cxn ang="0">
                <a:pos x="T4" y="T5"/>
              </a:cxn>
              <a:cxn ang="0">
                <a:pos x="T6" y="T7"/>
              </a:cxn>
              <a:cxn ang="0">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5" name="Freeform 4"/>
          <p:cNvSpPr>
            <a:spLocks/>
          </p:cNvSpPr>
          <p:nvPr userDrawn="1"/>
        </p:nvSpPr>
        <p:spPr bwMode="auto">
          <a:xfrm>
            <a:off x="0" y="965200"/>
            <a:ext cx="12990513" cy="962025"/>
          </a:xfrm>
          <a:custGeom>
            <a:avLst/>
            <a:gdLst>
              <a:gd name="T0" fmla="*/ 0 w 2448"/>
              <a:gd name="T1" fmla="*/ 225 h 225"/>
              <a:gd name="T2" fmla="*/ 2448 w 2448"/>
              <a:gd name="T3" fmla="*/ 93 h 225"/>
            </a:gdLst>
            <a:ahLst/>
            <a:cxnLst>
              <a:cxn ang="0">
                <a:pos x="T0" y="T1"/>
              </a:cxn>
              <a:cxn ang="0">
                <a:pos x="T2" y="T3"/>
              </a:cxn>
            </a:cxnLst>
            <a:rect l="0" t="0" r="r" b="b"/>
            <a:pathLst>
              <a:path w="2448" h="225">
                <a:moveTo>
                  <a:pt x="0" y="225"/>
                </a:moveTo>
                <a:cubicBezTo>
                  <a:pt x="937" y="0"/>
                  <a:pt x="1829" y="24"/>
                  <a:pt x="2448" y="93"/>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6" name="Freeform 5"/>
          <p:cNvSpPr>
            <a:spLocks/>
          </p:cNvSpPr>
          <p:nvPr userDrawn="1"/>
        </p:nvSpPr>
        <p:spPr bwMode="auto">
          <a:xfrm>
            <a:off x="0" y="884238"/>
            <a:ext cx="12990513" cy="1149350"/>
          </a:xfrm>
          <a:custGeom>
            <a:avLst/>
            <a:gdLst>
              <a:gd name="T0" fmla="*/ 0 w 2448"/>
              <a:gd name="T1" fmla="*/ 269 h 269"/>
              <a:gd name="T2" fmla="*/ 2448 w 2448"/>
              <a:gd name="T3" fmla="*/ 47 h 269"/>
            </a:gdLst>
            <a:ahLst/>
            <a:cxnLst>
              <a:cxn ang="0">
                <a:pos x="T0" y="T1"/>
              </a:cxn>
              <a:cxn ang="0">
                <a:pos x="T2" y="T3"/>
              </a:cxn>
            </a:cxnLst>
            <a:rect l="0" t="0" r="r" b="b"/>
            <a:pathLst>
              <a:path w="2448" h="269">
                <a:moveTo>
                  <a:pt x="0" y="269"/>
                </a:moveTo>
                <a:cubicBezTo>
                  <a:pt x="927" y="9"/>
                  <a:pt x="1821" y="0"/>
                  <a:pt x="2448" y="47"/>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7" name="Freeform 6"/>
          <p:cNvSpPr>
            <a:spLocks/>
          </p:cNvSpPr>
          <p:nvPr userDrawn="1"/>
        </p:nvSpPr>
        <p:spPr bwMode="auto">
          <a:xfrm>
            <a:off x="0" y="725488"/>
            <a:ext cx="12990513" cy="1058862"/>
          </a:xfrm>
          <a:custGeom>
            <a:avLst/>
            <a:gdLst>
              <a:gd name="T0" fmla="*/ 2448 w 2448"/>
              <a:gd name="T1" fmla="*/ 56 h 248"/>
              <a:gd name="T2" fmla="*/ 0 w 2448"/>
              <a:gd name="T3" fmla="*/ 248 h 248"/>
            </a:gdLst>
            <a:ahLst/>
            <a:cxnLst>
              <a:cxn ang="0">
                <a:pos x="T0" y="T1"/>
              </a:cxn>
              <a:cxn ang="0">
                <a:pos x="T2" y="T3"/>
              </a:cxn>
            </a:cxnLst>
            <a:rect l="0" t="0" r="r" b="b"/>
            <a:pathLst>
              <a:path w="2448" h="248">
                <a:moveTo>
                  <a:pt x="2448" y="56"/>
                </a:moveTo>
                <a:cubicBezTo>
                  <a:pt x="1822" y="1"/>
                  <a:pt x="929" y="0"/>
                  <a:pt x="0" y="248"/>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8" name="Freeform 7"/>
          <p:cNvSpPr>
            <a:spLocks/>
          </p:cNvSpPr>
          <p:nvPr userDrawn="1"/>
        </p:nvSpPr>
        <p:spPr bwMode="auto">
          <a:xfrm>
            <a:off x="0" y="884238"/>
            <a:ext cx="12990513" cy="1052512"/>
          </a:xfrm>
          <a:custGeom>
            <a:avLst/>
            <a:gdLst>
              <a:gd name="T0" fmla="*/ 0 w 2448"/>
              <a:gd name="T1" fmla="*/ 246 h 246"/>
              <a:gd name="T2" fmla="*/ 2448 w 2448"/>
              <a:gd name="T3" fmla="*/ 59 h 246"/>
            </a:gdLst>
            <a:ahLst/>
            <a:cxnLst>
              <a:cxn ang="0">
                <a:pos x="T0" y="T1"/>
              </a:cxn>
              <a:cxn ang="0">
                <a:pos x="T2" y="T3"/>
              </a:cxn>
            </a:cxnLst>
            <a:rect l="0" t="0" r="r" b="b"/>
            <a:pathLst>
              <a:path w="2448" h="246">
                <a:moveTo>
                  <a:pt x="0" y="246"/>
                </a:moveTo>
                <a:cubicBezTo>
                  <a:pt x="930" y="0"/>
                  <a:pt x="1822" y="3"/>
                  <a:pt x="2448" y="59"/>
                </a:cubicBezTo>
              </a:path>
            </a:pathLst>
          </a:custGeom>
          <a:solidFill>
            <a:schemeClr val="tx2">
              <a:lumMod val="40000"/>
              <a:lumOff val="60000"/>
            </a:schemeClr>
          </a:solidFill>
          <a:ln w="6350" cap="flat" cmpd="sng">
            <a:solidFill>
              <a:srgbClr val="FFFFFE"/>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sp>
        <p:nvSpPr>
          <p:cNvPr id="9" name="Freeform 8"/>
          <p:cNvSpPr>
            <a:spLocks/>
          </p:cNvSpPr>
          <p:nvPr userDrawn="1"/>
        </p:nvSpPr>
        <p:spPr bwMode="auto">
          <a:xfrm>
            <a:off x="0" y="1050925"/>
            <a:ext cx="12990513" cy="1058863"/>
          </a:xfrm>
          <a:custGeom>
            <a:avLst/>
            <a:gdLst>
              <a:gd name="T0" fmla="*/ 0 w 2448"/>
              <a:gd name="T1" fmla="*/ 248 h 248"/>
              <a:gd name="T2" fmla="*/ 2448 w 2448"/>
              <a:gd name="T3" fmla="*/ 55 h 248"/>
            </a:gdLst>
            <a:ahLst/>
            <a:cxnLst>
              <a:cxn ang="0">
                <a:pos x="T0" y="T1"/>
              </a:cxn>
              <a:cxn ang="0">
                <a:pos x="T2" y="T3"/>
              </a:cxn>
            </a:cxnLst>
            <a:rect l="0" t="0" r="r" b="b"/>
            <a:pathLst>
              <a:path w="2448" h="248">
                <a:moveTo>
                  <a:pt x="0" y="248"/>
                </a:moveTo>
                <a:cubicBezTo>
                  <a:pt x="929" y="0"/>
                  <a:pt x="1821" y="1"/>
                  <a:pt x="2448" y="55"/>
                </a:cubicBezTo>
              </a:path>
            </a:pathLst>
          </a:custGeom>
          <a:solidFill>
            <a:schemeClr val="tx2">
              <a:lumMod val="40000"/>
              <a:lumOff val="60000"/>
            </a:schemeClr>
          </a:solidFill>
          <a:ln w="6350" cap="flat" cmpd="sng">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lIns="130046" tIns="65023" rIns="130046" bIns="65023"/>
          <a:lstStyle/>
          <a:p>
            <a:pPr>
              <a:defRPr/>
            </a:pPr>
            <a:endParaRPr lang="he-IL"/>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34838" y="9077325"/>
            <a:ext cx="96996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b="15848"/>
          <a:stretch>
            <a:fillRect/>
          </a:stretch>
        </p:blipFill>
        <p:spPr bwMode="auto">
          <a:xfrm>
            <a:off x="11772900" y="8709025"/>
            <a:ext cx="1247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lvl1pPr algn="l">
              <a:defRPr>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50240" y="2275841"/>
            <a:ext cx="11704320" cy="6436925"/>
          </a:xfrm>
          <a:prstGeom prst="rect">
            <a:avLst/>
          </a:prstGeom>
        </p:spPr>
        <p:txBody>
          <a:bodyPr lIns="130046" tIns="65023" rIns="130046" bIns="65023"/>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Tree>
    <p:extLst>
      <p:ext uri="{BB962C8B-B14F-4D97-AF65-F5344CB8AC3E}">
        <p14:creationId xmlns:p14="http://schemas.microsoft.com/office/powerpoint/2010/main" val="356276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8700" y="0"/>
            <a:ext cx="146304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27"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5700" y="0"/>
            <a:ext cx="308610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eg"/><Relationship Id="rId18" Type="http://schemas.openxmlformats.org/officeDocument/2006/relationships/image" Target="../media/image64.png"/><Relationship Id="rId3" Type="http://schemas.openxmlformats.org/officeDocument/2006/relationships/image" Target="../media/image50.jpeg"/><Relationship Id="rId7" Type="http://schemas.openxmlformats.org/officeDocument/2006/relationships/hyperlink" Target="http://www.kyivstar.ua/en/" TargetMode="External"/><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49.jpeg"/><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7.png"/><Relationship Id="rId5" Type="http://schemas.openxmlformats.org/officeDocument/2006/relationships/image" Target="../media/image52.jpeg"/><Relationship Id="rId15" Type="http://schemas.openxmlformats.org/officeDocument/2006/relationships/image" Target="../media/image61.jpe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1.jpeg"/><Relationship Id="rId9" Type="http://schemas.openxmlformats.org/officeDocument/2006/relationships/image" Target="../media/image55.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hyperlink" Target="http://www.mtsindia.i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9.jpg"/><Relationship Id="rId13" Type="http://schemas.openxmlformats.org/officeDocument/2006/relationships/image" Target="../media/image84.jp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83.jp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jpg"/><Relationship Id="rId5" Type="http://schemas.openxmlformats.org/officeDocument/2006/relationships/image" Target="../media/image76.jpg"/><Relationship Id="rId10" Type="http://schemas.openxmlformats.org/officeDocument/2006/relationships/image" Target="../media/image81.png"/><Relationship Id="rId4" Type="http://schemas.openxmlformats.org/officeDocument/2006/relationships/image" Target="../media/image75.jpg"/><Relationship Id="rId9" Type="http://schemas.openxmlformats.org/officeDocument/2006/relationships/image" Target="../media/image80.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callup.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0"/>
            <a:ext cx="146304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0"/>
            <a:ext cx="308610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Rectangle 3"/>
          <p:cNvSpPr/>
          <p:nvPr/>
        </p:nvSpPr>
        <p:spPr bwMode="auto">
          <a:xfrm>
            <a:off x="1155700" y="8153400"/>
            <a:ext cx="12446000" cy="1612900"/>
          </a:xfrm>
          <a:prstGeom prst="rect">
            <a:avLst/>
          </a:prstGeom>
          <a:solidFill>
            <a:schemeClr val="bg1">
              <a:alpha val="59000"/>
            </a:schemeClr>
          </a:solidFill>
          <a:ln w="19050"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Title 1"/>
          <p:cNvSpPr>
            <a:spLocks noGrp="1"/>
          </p:cNvSpPr>
          <p:nvPr>
            <p:ph type="title"/>
          </p:nvPr>
        </p:nvSpPr>
        <p:spPr>
          <a:xfrm>
            <a:off x="1701800" y="8361362"/>
            <a:ext cx="11703050" cy="981075"/>
          </a:xfrm>
        </p:spPr>
        <p:txBody>
          <a:bodyPr/>
          <a:lstStyle/>
          <a:p>
            <a:pPr>
              <a:defRPr/>
            </a:pPr>
            <a:r>
              <a:rPr lang="en-US" sz="7200" dirty="0" smtClean="0">
                <a:solidFill>
                  <a:srgbClr val="136599"/>
                </a:solidFill>
                <a:ea typeface="+mj-ea"/>
              </a:rPr>
              <a:t>Company Presentation</a:t>
            </a:r>
            <a:endParaRPr lang="en-US" sz="7200" dirty="0">
              <a:solidFill>
                <a:srgbClr val="136599"/>
              </a:solidFill>
              <a:ea typeface="+mj-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z="4000" dirty="0" smtClean="0">
                <a:solidFill>
                  <a:srgbClr val="0088B8"/>
                </a:solidFill>
              </a:rPr>
              <a:t>Innovation LAB</a:t>
            </a:r>
            <a:r>
              <a:rPr lang="en-US" sz="4000" dirty="0" smtClean="0">
                <a:solidFill>
                  <a:srgbClr val="0088B8"/>
                </a:solidFill>
              </a:rPr>
              <a:t> – The Future of Telecom</a:t>
            </a:r>
            <a:endParaRPr sz="4000" dirty="0">
              <a:solidFill>
                <a:srgbClr val="0088B8"/>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24120306"/>
              </p:ext>
            </p:extLst>
          </p:nvPr>
        </p:nvGraphicFramePr>
        <p:xfrm>
          <a:off x="558800" y="1676400"/>
          <a:ext cx="11702624" cy="7208520"/>
        </p:xfrm>
        <a:graphic>
          <a:graphicData uri="http://schemas.openxmlformats.org/drawingml/2006/table">
            <a:tbl>
              <a:tblPr rtl="1" firstRow="1" bandRow="1">
                <a:tableStyleId>{5C22544A-7EE6-4342-B048-85BDC9FD1C3A}</a:tableStyleId>
              </a:tblPr>
              <a:tblGrid>
                <a:gridCol w="2925656"/>
                <a:gridCol w="2925656"/>
                <a:gridCol w="2925656"/>
                <a:gridCol w="2925656"/>
              </a:tblGrid>
              <a:tr h="335280">
                <a:tc>
                  <a:txBody>
                    <a:bodyPr/>
                    <a:lstStyle/>
                    <a:p>
                      <a:pPr algn="ctr" rtl="0"/>
                      <a:r>
                        <a:rPr lang="en-US" sz="1800" dirty="0" smtClean="0">
                          <a:latin typeface="DINComp" panose="020B0504020101020102" pitchFamily="34" charset="0"/>
                          <a:cs typeface="DINComp" panose="020B0504020101020102" pitchFamily="34" charset="0"/>
                        </a:rPr>
                        <a:t>Roam Home SMS </a:t>
                      </a:r>
                      <a:endParaRPr lang="he-IL" dirty="0">
                        <a:ln>
                          <a:solidFill>
                            <a:srgbClr val="00729A"/>
                          </a:solidFill>
                        </a:ln>
                        <a:latin typeface="DINComp" panose="020B05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00A189"/>
                    </a:solidFill>
                  </a:tcPr>
                </a:tc>
                <a:tc>
                  <a:txBody>
                    <a:bodyPr/>
                    <a:lstStyle/>
                    <a:p>
                      <a:pPr algn="ctr" rtl="0"/>
                      <a:r>
                        <a:rPr lang="en-US" sz="1800" dirty="0" smtClean="0">
                          <a:latin typeface="DINComp" panose="020B0504020101020102" pitchFamily="34" charset="0"/>
                          <a:cs typeface="DINComp" panose="020B0504020101020102" pitchFamily="34" charset="0"/>
                        </a:rPr>
                        <a:t>Wi-Fi Calling </a:t>
                      </a:r>
                      <a:endParaRPr lang="he-IL" dirty="0">
                        <a:ln>
                          <a:solidFill>
                            <a:srgbClr val="00729A"/>
                          </a:solidFill>
                        </a:ln>
                        <a:latin typeface="DINComp" panose="020B05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00A189"/>
                    </a:solidFill>
                  </a:tcPr>
                </a:tc>
                <a:tc>
                  <a:txBody>
                    <a:bodyPr/>
                    <a:lstStyle/>
                    <a:p>
                      <a:pPr algn="ctr" rtl="0"/>
                      <a:r>
                        <a:rPr lang="en-US" sz="1800" dirty="0" smtClean="0">
                          <a:latin typeface="DINComp" panose="020B0504020101020102" pitchFamily="34" charset="0"/>
                          <a:cs typeface="DINComp" panose="020B0504020101020102" pitchFamily="34" charset="0"/>
                        </a:rPr>
                        <a:t>Smart-FI</a:t>
                      </a:r>
                      <a:endParaRPr lang="he-IL" dirty="0">
                        <a:ln>
                          <a:solidFill>
                            <a:srgbClr val="00729A"/>
                          </a:solidFill>
                        </a:ln>
                        <a:latin typeface="DINComp" panose="020B05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00A189"/>
                    </a:solidFill>
                  </a:tcPr>
                </a:tc>
                <a:tc>
                  <a:txBody>
                    <a:bodyPr/>
                    <a:lstStyle/>
                    <a:p>
                      <a:pPr algn="ctr" rtl="0"/>
                      <a:r>
                        <a:rPr lang="en-US" sz="1800" dirty="0" smtClean="0">
                          <a:latin typeface="DINComp" panose="020B0504020101020102" pitchFamily="34" charset="0"/>
                          <a:cs typeface="DINComp" panose="020B0504020101020102" pitchFamily="34" charset="0"/>
                        </a:rPr>
                        <a:t>Hybrid Steering of Roaming </a:t>
                      </a:r>
                      <a:endParaRPr lang="he-IL" dirty="0">
                        <a:ln>
                          <a:solidFill>
                            <a:srgbClr val="00729A"/>
                          </a:solidFill>
                        </a:ln>
                        <a:latin typeface="DINComp" panose="020B05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00A189"/>
                    </a:solidFill>
                  </a:tcPr>
                </a:tc>
              </a:tr>
              <a:tr h="2941320">
                <a:tc>
                  <a:txBody>
                    <a:bodyPr/>
                    <a:lstStyle/>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a:buFont typeface="Arial" panose="020B0604020202020204" pitchFamily="34" charset="0"/>
                        <a:buNone/>
                      </a:pPr>
                      <a:r>
                        <a:rPr lang="en-US" sz="1800" dirty="0" smtClean="0">
                          <a:latin typeface="DINComp" panose="020B0504020101020102" pitchFamily="34" charset="0"/>
                          <a:cs typeface="DINComp" panose="020B0504020101020102" pitchFamily="34" charset="0"/>
                        </a:rPr>
                        <a:t>Allows operators to cut expenses on national and international roaming SMS</a:t>
                      </a: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indent="0" algn="ctr">
                        <a:buFont typeface="Arial" panose="020B0604020202020204" pitchFamily="34" charset="0"/>
                        <a:buNone/>
                      </a:pPr>
                      <a:r>
                        <a:rPr lang="en-US" sz="1800" dirty="0" smtClean="0">
                          <a:latin typeface="DINComp" panose="020B0504020101020102" pitchFamily="34" charset="0"/>
                          <a:cs typeface="DINComp" panose="020B0504020101020102" pitchFamily="34" charset="0"/>
                        </a:rPr>
                        <a:t>Performs voice intercepting</a:t>
                      </a:r>
                    </a:p>
                    <a:p>
                      <a:pPr marL="0" indent="0" algn="ctr" rtl="0">
                        <a:buFont typeface="Arial" panose="020B0604020202020204" pitchFamily="34" charset="0"/>
                        <a:buNone/>
                      </a:pP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indent="0" algn="ctr">
                        <a:buFont typeface="Arial" panose="020B0604020202020204" pitchFamily="34" charset="0"/>
                        <a:buNone/>
                      </a:pPr>
                      <a:r>
                        <a:rPr lang="en-US" sz="1800" dirty="0" smtClean="0">
                          <a:latin typeface="DINComp" panose="020B0504020101020102" pitchFamily="34" charset="0"/>
                          <a:cs typeface="DINComp" panose="020B0504020101020102" pitchFamily="34" charset="0"/>
                        </a:rPr>
                        <a:t>Enables carriers to sell Wi-Fi data</a:t>
                      </a:r>
                    </a:p>
                    <a:p>
                      <a:pPr marL="0" indent="0" algn="ctr" rtl="0">
                        <a:buFont typeface="Arial" panose="020B0604020202020204" pitchFamily="34" charset="0"/>
                        <a:buNone/>
                      </a:pP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r>
                        <a:rPr lang="en-US" sz="1800" dirty="0" smtClean="0">
                          <a:latin typeface="DINComp" panose="020B0504020101020102" pitchFamily="34" charset="0"/>
                          <a:cs typeface="DINComp" panose="020B0504020101020102" pitchFamily="34" charset="0"/>
                        </a:rPr>
                        <a:t>Manages roaming allocations according to business needs</a:t>
                      </a: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92480">
                <a:tc>
                  <a:txBody>
                    <a:bodyPr/>
                    <a:lstStyle/>
                    <a:p>
                      <a:pPr marL="0" indent="0" algn="ctr" rtl="0">
                        <a:buFont typeface="Arial" panose="020B0604020202020204" pitchFamily="34" charset="0"/>
                        <a:buNone/>
                      </a:pPr>
                      <a:r>
                        <a:rPr lang="en-US" sz="1800" b="1" dirty="0" smtClean="0">
                          <a:solidFill>
                            <a:schemeClr val="bg1"/>
                          </a:solidFill>
                          <a:latin typeface="DINComp" panose="020B0504020101020102" pitchFamily="34" charset="0"/>
                          <a:cs typeface="DINComp" panose="020B0504020101020102" pitchFamily="34" charset="0"/>
                        </a:rPr>
                        <a:t>Mobile Marketing </a:t>
                      </a:r>
                      <a:endParaRPr lang="he-IL" b="1" dirty="0">
                        <a:ln>
                          <a:solidFill>
                            <a:srgbClr val="00729A"/>
                          </a:solidFill>
                        </a:ln>
                        <a:solidFill>
                          <a:schemeClr val="bg1"/>
                        </a:solidFill>
                        <a:latin typeface="DINComp" panose="020B05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A189"/>
                    </a:solidFill>
                  </a:tcPr>
                </a:tc>
                <a:tc>
                  <a:txBody>
                    <a:bodyPr/>
                    <a:lstStyle/>
                    <a:p>
                      <a:pPr marL="0" indent="0" algn="ctr" rtl="0">
                        <a:buFont typeface="Arial" panose="020B0604020202020204" pitchFamily="34" charset="0"/>
                        <a:buNone/>
                      </a:pPr>
                      <a:r>
                        <a:rPr lang="en-US" sz="1800" b="1" dirty="0" err="1" smtClean="0">
                          <a:solidFill>
                            <a:schemeClr val="bg1"/>
                          </a:solidFill>
                          <a:latin typeface="DINComp" panose="020B0504020101020102" pitchFamily="34" charset="0"/>
                          <a:cs typeface="DINComp" panose="020B0504020101020102" pitchFamily="34" charset="0"/>
                        </a:rPr>
                        <a:t>CanVas</a:t>
                      </a:r>
                      <a:r>
                        <a:rPr lang="en-US" sz="1800" b="1" dirty="0" smtClean="0">
                          <a:solidFill>
                            <a:schemeClr val="bg1"/>
                          </a:solidFill>
                          <a:latin typeface="DINComp" panose="020B0504020101020102" pitchFamily="34" charset="0"/>
                          <a:cs typeface="DINComp" panose="020B0504020101020102" pitchFamily="34" charset="0"/>
                        </a:rPr>
                        <a:t> SCE </a:t>
                      </a:r>
                      <a:endParaRPr lang="he-IL" b="1" dirty="0">
                        <a:ln>
                          <a:solidFill>
                            <a:srgbClr val="00729A"/>
                          </a:solidFill>
                        </a:ln>
                        <a:solidFill>
                          <a:schemeClr val="bg1"/>
                        </a:solidFill>
                        <a:latin typeface="DINComp" panose="020B05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A189"/>
                    </a:solidFill>
                  </a:tcPr>
                </a:tc>
                <a:tc>
                  <a:txBody>
                    <a:bodyPr/>
                    <a:lstStyle/>
                    <a:p>
                      <a:pPr marL="0" indent="0" algn="ctr" rtl="0">
                        <a:buFont typeface="Arial" panose="020B0604020202020204" pitchFamily="34" charset="0"/>
                        <a:buNone/>
                      </a:pPr>
                      <a:r>
                        <a:rPr lang="en-US" sz="1800" b="1" dirty="0" smtClean="0">
                          <a:solidFill>
                            <a:schemeClr val="bg1"/>
                          </a:solidFill>
                          <a:latin typeface="DINComp" panose="020B0504020101020102" pitchFamily="34" charset="0"/>
                          <a:cs typeface="DINComp" panose="020B0504020101020102" pitchFamily="34" charset="0"/>
                        </a:rPr>
                        <a:t>USSD Callback </a:t>
                      </a:r>
                      <a:endParaRPr lang="he-IL" b="1" dirty="0">
                        <a:ln>
                          <a:solidFill>
                            <a:srgbClr val="00729A"/>
                          </a:solidFill>
                        </a:ln>
                        <a:solidFill>
                          <a:schemeClr val="bg1"/>
                        </a:solidFill>
                        <a:latin typeface="DINComp" panose="020B05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A189"/>
                    </a:solidFill>
                  </a:tcPr>
                </a:tc>
                <a:tc>
                  <a:txBody>
                    <a:bodyPr/>
                    <a:lstStyle/>
                    <a:p>
                      <a:pPr marL="0" indent="0" algn="ctr" rtl="0">
                        <a:buFont typeface="Arial" panose="020B0604020202020204" pitchFamily="34" charset="0"/>
                        <a:buNone/>
                      </a:pPr>
                      <a:r>
                        <a:rPr lang="en-US" sz="1800" b="1" dirty="0" smtClean="0">
                          <a:solidFill>
                            <a:schemeClr val="bg1"/>
                          </a:solidFill>
                          <a:latin typeface="DINComp" panose="020B0504020101020102" pitchFamily="34" charset="0"/>
                          <a:cs typeface="DINComp" panose="020B0504020101020102" pitchFamily="34" charset="0"/>
                        </a:rPr>
                        <a:t>Roam Home Callback </a:t>
                      </a:r>
                      <a:endParaRPr lang="he-IL" b="1" dirty="0">
                        <a:ln>
                          <a:solidFill>
                            <a:srgbClr val="00729A"/>
                          </a:solidFill>
                        </a:ln>
                        <a:solidFill>
                          <a:schemeClr val="bg1"/>
                        </a:solidFill>
                        <a:latin typeface="DINComp" panose="020B05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A189"/>
                    </a:solidFill>
                  </a:tcPr>
                </a:tc>
              </a:tr>
              <a:tr h="266700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indent="0" algn="ctr">
                        <a:buFont typeface="Arial" panose="020B0604020202020204" pitchFamily="34" charset="0"/>
                        <a:buNone/>
                      </a:pPr>
                      <a:r>
                        <a:rPr lang="en-US" sz="1800" dirty="0" smtClean="0">
                          <a:latin typeface="DINComp" panose="020B0504020101020102" pitchFamily="34" charset="0"/>
                          <a:cs typeface="DINComp" panose="020B0504020101020102" pitchFamily="34" charset="0"/>
                        </a:rPr>
                        <a:t>Manages VASP's and bulk multimedia messaging services</a:t>
                      </a:r>
                      <a:endParaRPr lang="he-IL" sz="1800" dirty="0" smtClean="0">
                        <a:latin typeface="DINComp" panose="020B0504020101020102" pitchFamily="34" charset="0"/>
                      </a:endParaRPr>
                    </a:p>
                    <a:p>
                      <a:pPr marL="0" indent="0" algn="ctr" rtl="0">
                        <a:buFont typeface="Arial" panose="020B0604020202020204" pitchFamily="34" charset="0"/>
                        <a:buNone/>
                      </a:pP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indent="0" algn="ctr">
                        <a:buFont typeface="Arial" panose="020B0604020202020204" pitchFamily="34" charset="0"/>
                        <a:buNone/>
                      </a:pPr>
                      <a:r>
                        <a:rPr lang="en-US" sz="1800" dirty="0" smtClean="0">
                          <a:latin typeface="DINComp" panose="020B0504020101020102" pitchFamily="34" charset="0"/>
                          <a:cs typeface="DINComp" panose="020B0504020101020102" pitchFamily="34" charset="0"/>
                        </a:rPr>
                        <a:t>Web based GUI system for creating VAS applications</a:t>
                      </a:r>
                    </a:p>
                    <a:p>
                      <a:pPr marL="0" indent="0" algn="ctr" rtl="0">
                        <a:buFont typeface="Arial" panose="020B0604020202020204" pitchFamily="34" charset="0"/>
                        <a:buNone/>
                      </a:pP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indent="0" algn="ctr">
                        <a:buFont typeface="Arial" panose="020B0604020202020204" pitchFamily="34" charset="0"/>
                        <a:buNone/>
                      </a:pPr>
                      <a:r>
                        <a:rPr lang="en-US" sz="1800" dirty="0" smtClean="0">
                          <a:latin typeface="DINComp" panose="020B0504020101020102" pitchFamily="34" charset="0"/>
                          <a:cs typeface="DINComp" panose="020B0504020101020102" pitchFamily="34" charset="0"/>
                        </a:rPr>
                        <a:t>Helps operators retain income from roaming calls, while offering a seamless user experience </a:t>
                      </a:r>
                    </a:p>
                    <a:p>
                      <a:pPr marL="0" indent="0" algn="ctr" rtl="0">
                        <a:buFont typeface="Arial" panose="020B0604020202020204" pitchFamily="34" charset="0"/>
                        <a:buNone/>
                      </a:pP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c>
                  <a:txBody>
                    <a:bodyPr/>
                    <a:lstStyle/>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a:buFont typeface="Arial" panose="020B0604020202020204" pitchFamily="34" charset="0"/>
                        <a:buNone/>
                      </a:pPr>
                      <a:r>
                        <a:rPr lang="en-US" sz="1800" dirty="0" smtClean="0">
                          <a:latin typeface="DINComp" panose="020B0504020101020102" pitchFamily="34" charset="0"/>
                          <a:cs typeface="DINComp" panose="020B0504020101020102" pitchFamily="34" charset="0"/>
                        </a:rPr>
                        <a:t>Seamless low-cost complementary roaming service, offering a standard call experience.</a:t>
                      </a: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600" y="2578225"/>
            <a:ext cx="1015873" cy="1003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200" y="2578225"/>
            <a:ext cx="1015873" cy="10031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400" y="2578225"/>
            <a:ext cx="841250" cy="841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400" y="2578225"/>
            <a:ext cx="908549" cy="8971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9400" y="6311900"/>
            <a:ext cx="1016000" cy="1003300"/>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0" y="6311900"/>
            <a:ext cx="1015873" cy="100317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3000" y="6311900"/>
            <a:ext cx="1016000" cy="10033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2400" y="6311900"/>
            <a:ext cx="1016000" cy="10033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defRPr/>
            </a:pPr>
            <a:r>
              <a:rPr lang="en-US" dirty="0"/>
              <a:t>Company</a:t>
            </a:r>
          </a:p>
          <a:p>
            <a:pPr>
              <a:defRPr/>
            </a:pPr>
            <a:r>
              <a:rPr dirty="0" smtClean="0"/>
              <a:t>T</a:t>
            </a:r>
            <a:r>
              <a:rPr lang="en-US" dirty="0" smtClean="0"/>
              <a:t>echnology</a:t>
            </a:r>
            <a:endParaRPr dirty="0"/>
          </a:p>
          <a:p>
            <a:pPr>
              <a:defRPr/>
            </a:pPr>
            <a:r>
              <a:rPr dirty="0">
                <a:solidFill>
                  <a:schemeClr val="bg1"/>
                </a:solidFill>
              </a:rPr>
              <a:t>Quality &amp; Service</a:t>
            </a:r>
          </a:p>
          <a:p>
            <a:pPr>
              <a:defRPr/>
            </a:pPr>
            <a:r>
              <a:rPr lang="en-US" dirty="0" smtClean="0"/>
              <a:t>Customers</a:t>
            </a:r>
            <a:endParaRPr dirty="0"/>
          </a:p>
        </p:txBody>
      </p:sp>
      <p:grpSp>
        <p:nvGrpSpPr>
          <p:cNvPr id="44035" name="Group 6"/>
          <p:cNvGrpSpPr>
            <a:grpSpLocks/>
          </p:cNvGrpSpPr>
          <p:nvPr/>
        </p:nvGrpSpPr>
        <p:grpSpPr bwMode="auto">
          <a:xfrm>
            <a:off x="7924800" y="3048000"/>
            <a:ext cx="2482850" cy="3321050"/>
            <a:chOff x="812800" y="1892300"/>
            <a:chExt cx="4978400" cy="6642100"/>
          </a:xfrm>
        </p:grpSpPr>
        <p:grpSp>
          <p:nvGrpSpPr>
            <p:cNvPr id="44036" name="Group 6"/>
            <p:cNvGrpSpPr>
              <a:grpSpLocks/>
            </p:cNvGrpSpPr>
            <p:nvPr/>
          </p:nvGrpSpPr>
          <p:grpSpPr bwMode="auto">
            <a:xfrm>
              <a:off x="812800" y="1892300"/>
              <a:ext cx="4978400" cy="6642100"/>
              <a:chOff x="0" y="0"/>
              <a:chExt cx="3136" cy="4184"/>
            </a:xfrm>
          </p:grpSpPr>
          <p:sp>
            <p:nvSpPr>
              <p:cNvPr id="44038" name="Rectangle 4"/>
              <p:cNvSpPr>
                <a:spLocks/>
              </p:cNvSpPr>
              <p:nvPr/>
            </p:nvSpPr>
            <p:spPr bwMode="auto">
              <a:xfrm>
                <a:off x="128" y="96"/>
                <a:ext cx="2880" cy="3832"/>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pic>
            <p:nvPicPr>
              <p:cNvPr id="44039"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36" cy="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pic>
          <p:nvPicPr>
            <p:cNvPr id="44037" name="Picture 7"/>
            <p:cNvPicPr>
              <a:picLocks noChangeAspect="1" noChangeArrowheads="1"/>
            </p:cNvPicPr>
            <p:nvPr/>
          </p:nvPicPr>
          <p:blipFill>
            <a:blip r:embed="rId3">
              <a:extLst>
                <a:ext uri="{28A0092B-C50C-407E-A947-70E740481C1C}">
                  <a14:useLocalDpi xmlns:a14="http://schemas.microsoft.com/office/drawing/2010/main" val="0"/>
                </a:ext>
              </a:extLst>
            </a:blip>
            <a:srcRect l="18105" r="31898"/>
            <a:stretch>
              <a:fillRect/>
            </a:stretch>
          </p:blipFill>
          <p:spPr bwMode="auto">
            <a:xfrm>
              <a:off x="1016000" y="2032000"/>
              <a:ext cx="45593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8103435"/>
            <a:ext cx="13004800" cy="1650165"/>
          </a:xfrm>
          <a:prstGeom prst="rect">
            <a:avLst/>
          </a:prstGeom>
          <a:gradFill>
            <a:gsLst>
              <a:gs pos="89000">
                <a:srgbClr val="CED9FE"/>
              </a:gs>
              <a:gs pos="18000">
                <a:schemeClr val="bg1"/>
              </a:gs>
            </a:gsLst>
            <a:lin ang="0" scaled="0"/>
          </a:grad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he-IL">
              <a:solidFill>
                <a:schemeClr val="tx2">
                  <a:lumMod val="95000"/>
                  <a:lumOff val="5000"/>
                </a:schemeClr>
              </a:solidFill>
            </a:endParaRPr>
          </a:p>
        </p:txBody>
      </p:sp>
      <p:sp>
        <p:nvSpPr>
          <p:cNvPr id="14" name="Rectangle 13"/>
          <p:cNvSpPr/>
          <p:nvPr/>
        </p:nvSpPr>
        <p:spPr bwMode="auto">
          <a:xfrm>
            <a:off x="0" y="6858000"/>
            <a:ext cx="13004800" cy="1295400"/>
          </a:xfrm>
          <a:prstGeom prst="rect">
            <a:avLst/>
          </a:prstGeom>
          <a:gradFill>
            <a:gsLst>
              <a:gs pos="89000">
                <a:srgbClr val="CED9FE"/>
              </a:gs>
              <a:gs pos="18000">
                <a:schemeClr val="bg1"/>
              </a:gs>
            </a:gsLst>
            <a:lin ang="0" scaled="0"/>
          </a:grad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he-IL">
              <a:solidFill>
                <a:schemeClr val="tx2">
                  <a:lumMod val="95000"/>
                  <a:lumOff val="5000"/>
                </a:schemeClr>
              </a:solidFill>
            </a:endParaRPr>
          </a:p>
        </p:txBody>
      </p:sp>
      <p:sp>
        <p:nvSpPr>
          <p:cNvPr id="13" name="Rectangle 12"/>
          <p:cNvSpPr/>
          <p:nvPr/>
        </p:nvSpPr>
        <p:spPr bwMode="auto">
          <a:xfrm>
            <a:off x="0" y="4724400"/>
            <a:ext cx="13004800" cy="2133600"/>
          </a:xfrm>
          <a:prstGeom prst="rect">
            <a:avLst/>
          </a:prstGeom>
          <a:gradFill>
            <a:gsLst>
              <a:gs pos="89000">
                <a:srgbClr val="CED9FE"/>
              </a:gs>
              <a:gs pos="18000">
                <a:schemeClr val="bg1"/>
              </a:gs>
            </a:gsLst>
            <a:lin ang="0" scaled="0"/>
          </a:grad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he-IL">
              <a:solidFill>
                <a:schemeClr val="tx2">
                  <a:lumMod val="95000"/>
                  <a:lumOff val="5000"/>
                </a:schemeClr>
              </a:solidFill>
            </a:endParaRPr>
          </a:p>
        </p:txBody>
      </p:sp>
      <p:sp>
        <p:nvSpPr>
          <p:cNvPr id="12" name="Rectangle 11"/>
          <p:cNvSpPr/>
          <p:nvPr/>
        </p:nvSpPr>
        <p:spPr bwMode="auto">
          <a:xfrm>
            <a:off x="0" y="3161483"/>
            <a:ext cx="13004800" cy="1762125"/>
          </a:xfrm>
          <a:prstGeom prst="rect">
            <a:avLst/>
          </a:prstGeom>
          <a:gradFill>
            <a:gsLst>
              <a:gs pos="89000">
                <a:srgbClr val="CED9FE"/>
              </a:gs>
              <a:gs pos="18000">
                <a:schemeClr val="bg1"/>
              </a:gs>
            </a:gsLst>
            <a:lin ang="0" scaled="0"/>
          </a:grad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he-IL">
              <a:solidFill>
                <a:schemeClr val="tx2">
                  <a:lumMod val="95000"/>
                  <a:lumOff val="5000"/>
                </a:schemeClr>
              </a:solidFill>
            </a:endParaRPr>
          </a:p>
        </p:txBody>
      </p:sp>
      <p:sp>
        <p:nvSpPr>
          <p:cNvPr id="5" name="Rectangle 4"/>
          <p:cNvSpPr/>
          <p:nvPr/>
        </p:nvSpPr>
        <p:spPr bwMode="auto">
          <a:xfrm>
            <a:off x="0" y="1180284"/>
            <a:ext cx="13004800" cy="1981200"/>
          </a:xfrm>
          <a:prstGeom prst="rect">
            <a:avLst/>
          </a:prstGeom>
          <a:gradFill>
            <a:gsLst>
              <a:gs pos="89000">
                <a:srgbClr val="CED9FE"/>
              </a:gs>
              <a:gs pos="18000">
                <a:schemeClr val="bg1"/>
              </a:gs>
            </a:gsLst>
            <a:lin ang="0" scaled="0"/>
          </a:grad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he-IL">
              <a:solidFill>
                <a:schemeClr val="tx2">
                  <a:lumMod val="95000"/>
                  <a:lumOff val="5000"/>
                </a:schemeClr>
              </a:solidFill>
            </a:endParaRPr>
          </a:p>
        </p:txBody>
      </p:sp>
      <p:sp>
        <p:nvSpPr>
          <p:cNvPr id="7" name="Rektangel med afrundet, diagonalt hjørne 21"/>
          <p:cNvSpPr/>
          <p:nvPr/>
        </p:nvSpPr>
        <p:spPr>
          <a:xfrm>
            <a:off x="1854200" y="835045"/>
            <a:ext cx="11145519" cy="8209409"/>
          </a:xfrm>
          <a:prstGeom prst="round2DiagRect">
            <a:avLst>
              <a:gd name="adj1" fmla="val 20046"/>
              <a:gd name="adj2" fmla="val 0"/>
            </a:avLst>
          </a:prstGeom>
          <a:noFill/>
          <a:ln w="57150" cap="flat" cmpd="sng" algn="ctr">
            <a:noFill/>
            <a:prstDash val="solid"/>
          </a:ln>
          <a:effectLst/>
        </p:spPr>
        <p:txBody>
          <a:bodyPr lIns="130046" tIns="65023" rIns="130046" bIns="65023"/>
          <a:lstStyle/>
          <a:p>
            <a:pPr algn="l" defTabSz="1140161">
              <a:spcBef>
                <a:spcPct val="20000"/>
              </a:spcBef>
              <a:defRPr/>
            </a:pPr>
            <a:r>
              <a:rPr lang="en-US" sz="2200" b="1" noProof="1" smtClean="0">
                <a:solidFill>
                  <a:srgbClr val="0088B8"/>
                </a:solidFill>
                <a:latin typeface="DINComp" panose="020B0504020101020102" pitchFamily="34" charset="0"/>
                <a:ea typeface="ＭＳ Ｐゴシック" pitchFamily="-65" charset="-128"/>
                <a:cs typeface="DINComp" panose="020B0504020101020102" pitchFamily="34" charset="0"/>
              </a:rPr>
              <a:t>RELIABILITY &amp; PERFORMANCE</a:t>
            </a:r>
          </a:p>
          <a:p>
            <a:pPr marL="599423" indent="-406394" algn="l" defTabSz="1140161">
              <a:spcBef>
                <a:spcPct val="20000"/>
              </a:spcBef>
              <a:buFont typeface="Arial" panose="020B0604020202020204" pitchFamily="34" charset="0"/>
              <a:buChar char="•"/>
              <a:defRPr/>
            </a:pPr>
            <a:r>
              <a:rPr lang="en-US" sz="2200" noProof="1" smtClean="0">
                <a:solidFill>
                  <a:schemeClr val="tx1"/>
                </a:solidFill>
                <a:latin typeface="DINComp" pitchFamily="34" charset="0"/>
                <a:ea typeface="DIN-RegularAlternate" charset="0"/>
                <a:cs typeface="DINComp" pitchFamily="34" charset="0"/>
              </a:rPr>
              <a:t>99.999</a:t>
            </a:r>
            <a:r>
              <a:rPr lang="en-US" sz="2200" noProof="1">
                <a:solidFill>
                  <a:schemeClr val="tx1"/>
                </a:solidFill>
                <a:latin typeface="DINComp" pitchFamily="34" charset="0"/>
                <a:ea typeface="DIN-RegularAlternate" charset="0"/>
                <a:cs typeface="DINComp" pitchFamily="34" charset="0"/>
              </a:rPr>
              <a:t>% </a:t>
            </a:r>
            <a:r>
              <a:rPr lang="en-US" sz="2200" noProof="1" smtClean="0">
                <a:solidFill>
                  <a:schemeClr val="tx1"/>
                </a:solidFill>
                <a:latin typeface="DINComp" pitchFamily="34" charset="0"/>
                <a:ea typeface="DIN-RegularAlternate" charset="0"/>
                <a:cs typeface="DINComp" pitchFamily="34" charset="0"/>
              </a:rPr>
              <a:t>availability,  no </a:t>
            </a:r>
            <a:r>
              <a:rPr lang="en-US" sz="2200" noProof="1">
                <a:solidFill>
                  <a:schemeClr val="tx1"/>
                </a:solidFill>
                <a:latin typeface="DINComp" pitchFamily="34" charset="0"/>
                <a:ea typeface="DIN-RegularAlternate" charset="0"/>
                <a:cs typeface="DINComp" pitchFamily="34" charset="0"/>
              </a:rPr>
              <a:t>single point of failure</a:t>
            </a:r>
          </a:p>
          <a:p>
            <a:pPr marL="599423" indent="-406394" algn="l" defTabSz="1140161">
              <a:spcBef>
                <a:spcPct val="20000"/>
              </a:spcBef>
              <a:buFont typeface="Arial" panose="020B0604020202020204" pitchFamily="34" charset="0"/>
              <a:buChar char="•"/>
              <a:defRPr/>
            </a:pPr>
            <a:r>
              <a:rPr lang="en-US" sz="2200" dirty="0">
                <a:solidFill>
                  <a:schemeClr val="tx1"/>
                </a:solidFill>
                <a:latin typeface="DINComp" pitchFamily="34" charset="0"/>
                <a:ea typeface="DIN-RegularAlternate" charset="0"/>
                <a:cs typeface="DINComp" pitchFamily="34" charset="0"/>
              </a:rPr>
              <a:t>Outstanding </a:t>
            </a:r>
            <a:r>
              <a:rPr lang="en-US" sz="2200" dirty="0" smtClean="0">
                <a:solidFill>
                  <a:schemeClr val="tx1"/>
                </a:solidFill>
                <a:latin typeface="DINComp" pitchFamily="34" charset="0"/>
                <a:ea typeface="DIN-RegularAlternate" charset="0"/>
                <a:cs typeface="DINComp" pitchFamily="34" charset="0"/>
              </a:rPr>
              <a:t>KPI’s -  </a:t>
            </a:r>
            <a:r>
              <a:rPr lang="en-US" sz="2200" dirty="0">
                <a:solidFill>
                  <a:schemeClr val="tx1"/>
                </a:solidFill>
                <a:latin typeface="DINComp" pitchFamily="34" charset="0"/>
                <a:ea typeface="DIN-RegularAlternate" charset="0"/>
                <a:cs typeface="DINComp" pitchFamily="34" charset="0"/>
              </a:rPr>
              <a:t>Up to 10M BHSM, </a:t>
            </a:r>
            <a:r>
              <a:rPr lang="en-US" sz="2200" dirty="0" smtClean="0">
                <a:solidFill>
                  <a:schemeClr val="tx1"/>
                </a:solidFill>
                <a:latin typeface="DINComp" pitchFamily="34" charset="0"/>
                <a:ea typeface="DIN-RegularAlternate" charset="0"/>
                <a:cs typeface="DINComp" pitchFamily="34" charset="0"/>
              </a:rPr>
              <a:t>TPS/server ratio, </a:t>
            </a:r>
            <a:br>
              <a:rPr lang="en-US" sz="2200" dirty="0" smtClean="0">
                <a:solidFill>
                  <a:schemeClr val="tx1"/>
                </a:solidFill>
                <a:latin typeface="DINComp" pitchFamily="34" charset="0"/>
                <a:ea typeface="DIN-RegularAlternate" charset="0"/>
                <a:cs typeface="DINComp" pitchFamily="34" charset="0"/>
              </a:rPr>
            </a:br>
            <a:r>
              <a:rPr lang="en-US" sz="2200" dirty="0" smtClean="0">
                <a:solidFill>
                  <a:schemeClr val="tx1"/>
                </a:solidFill>
                <a:latin typeface="DINComp" pitchFamily="34" charset="0"/>
                <a:ea typeface="DIN-RegularAlternate" charset="0"/>
                <a:cs typeface="DINComp" pitchFamily="34" charset="0"/>
              </a:rPr>
              <a:t>Time-to-Send</a:t>
            </a:r>
            <a:r>
              <a:rPr lang="en-US" sz="2200" dirty="0">
                <a:solidFill>
                  <a:schemeClr val="tx1"/>
                </a:solidFill>
                <a:latin typeface="DINComp" pitchFamily="34" charset="0"/>
                <a:ea typeface="DIN-RegularAlternate" charset="0"/>
                <a:cs typeface="DINComp" pitchFamily="34" charset="0"/>
              </a:rPr>
              <a:t>, </a:t>
            </a:r>
            <a:r>
              <a:rPr lang="en-US" sz="2200" dirty="0" smtClean="0">
                <a:solidFill>
                  <a:schemeClr val="tx1"/>
                </a:solidFill>
                <a:latin typeface="DINComp" pitchFamily="34" charset="0"/>
                <a:ea typeface="DIN-RegularAlternate" charset="0"/>
                <a:cs typeface="DINComp" pitchFamily="34" charset="0"/>
              </a:rPr>
              <a:t>success </a:t>
            </a:r>
            <a:r>
              <a:rPr lang="en-US" sz="2200" dirty="0">
                <a:solidFill>
                  <a:schemeClr val="tx1"/>
                </a:solidFill>
                <a:latin typeface="DINComp" pitchFamily="34" charset="0"/>
                <a:ea typeface="DIN-RegularAlternate" charset="0"/>
                <a:cs typeface="DINComp" pitchFamily="34" charset="0"/>
              </a:rPr>
              <a:t>send rates, </a:t>
            </a:r>
            <a:r>
              <a:rPr lang="en-US" sz="2200" dirty="0" smtClean="0">
                <a:solidFill>
                  <a:schemeClr val="tx1"/>
                </a:solidFill>
                <a:latin typeface="DINComp" pitchFamily="34" charset="0"/>
                <a:ea typeface="DIN-RegularAlternate" charset="0"/>
                <a:cs typeface="DINComp" pitchFamily="34" charset="0"/>
              </a:rPr>
              <a:t>billing </a:t>
            </a:r>
            <a:r>
              <a:rPr lang="en-US" sz="2200" dirty="0">
                <a:solidFill>
                  <a:schemeClr val="tx1"/>
                </a:solidFill>
                <a:latin typeface="DINComp" pitchFamily="34" charset="0"/>
                <a:ea typeface="DIN-RegularAlternate" charset="0"/>
                <a:cs typeface="DINComp" pitchFamily="34" charset="0"/>
              </a:rPr>
              <a:t>integrity rate </a:t>
            </a:r>
            <a:endParaRPr lang="en-US" sz="2200" noProof="1">
              <a:solidFill>
                <a:schemeClr val="tx1"/>
              </a:solidFill>
              <a:latin typeface="DINComp" pitchFamily="34" charset="0"/>
              <a:ea typeface="DIN-RegularAlternate" charset="0"/>
              <a:cs typeface="DINComp" pitchFamily="34" charset="0"/>
            </a:endParaRPr>
          </a:p>
          <a:p>
            <a:pPr algn="l" defTabSz="1140161">
              <a:spcBef>
                <a:spcPct val="20000"/>
              </a:spcBef>
              <a:defRPr/>
            </a:pPr>
            <a:endParaRPr lang="en-US" sz="2200" b="1" noProof="1">
              <a:solidFill>
                <a:schemeClr val="tx1"/>
              </a:solidFill>
              <a:latin typeface="DINComp" panose="020B0504020101020102" pitchFamily="34" charset="0"/>
              <a:ea typeface="ＭＳ Ｐゴシック" pitchFamily="-65" charset="-128"/>
              <a:cs typeface="DINComp" panose="020B0504020101020102" pitchFamily="34" charset="0"/>
            </a:endParaRPr>
          </a:p>
          <a:p>
            <a:pPr algn="l" defTabSz="1140161">
              <a:spcBef>
                <a:spcPct val="20000"/>
              </a:spcBef>
              <a:defRPr/>
            </a:pPr>
            <a:r>
              <a:rPr lang="en-US" sz="2200" b="1" noProof="1" smtClean="0">
                <a:solidFill>
                  <a:srgbClr val="0088B8"/>
                </a:solidFill>
                <a:latin typeface="DINComp" panose="020B0504020101020102" pitchFamily="34" charset="0"/>
                <a:ea typeface="ＭＳ Ｐゴシック" pitchFamily="-65" charset="-128"/>
                <a:cs typeface="DINComp" panose="020B0504020101020102" pitchFamily="34" charset="0"/>
              </a:rPr>
              <a:t>FULL REDUNDANCY</a:t>
            </a:r>
          </a:p>
          <a:p>
            <a:pPr marL="599423" indent="-406394" algn="l" defTabSz="1140161">
              <a:spcBef>
                <a:spcPct val="20000"/>
              </a:spcBef>
              <a:buFont typeface="Arial" panose="020B0604020202020204" pitchFamily="34" charset="0"/>
              <a:buChar char="•"/>
              <a:defRPr/>
            </a:pPr>
            <a:r>
              <a:rPr lang="en-US" sz="2200" noProof="1" smtClean="0">
                <a:solidFill>
                  <a:schemeClr val="tx1"/>
                </a:solidFill>
                <a:latin typeface="DINComp" pitchFamily="34" charset="0"/>
                <a:ea typeface="DIN-RegularAlternate" charset="0"/>
                <a:cs typeface="DINComp" pitchFamily="34" charset="0"/>
              </a:rPr>
              <a:t>All hardware &amp; software components are redundant on </a:t>
            </a:r>
            <a:r>
              <a:rPr lang="en-US" sz="2200" noProof="1">
                <a:solidFill>
                  <a:schemeClr val="tx1"/>
                </a:solidFill>
                <a:latin typeface="DINComp" pitchFamily="34" charset="0"/>
                <a:ea typeface="DIN-RegularAlternate" charset="0"/>
                <a:cs typeface="DINComp" pitchFamily="34" charset="0"/>
              </a:rPr>
              <a:t>module, </a:t>
            </a:r>
            <a:r>
              <a:rPr lang="en-US" sz="2200" noProof="1" smtClean="0">
                <a:solidFill>
                  <a:schemeClr val="tx1"/>
                </a:solidFill>
                <a:latin typeface="DINComp" pitchFamily="34" charset="0"/>
                <a:ea typeface="DIN-RegularAlternate" charset="0"/>
                <a:cs typeface="DINComp" pitchFamily="34" charset="0"/>
              </a:rPr>
              <a:t/>
            </a:r>
            <a:br>
              <a:rPr lang="en-US" sz="2200" noProof="1" smtClean="0">
                <a:solidFill>
                  <a:schemeClr val="tx1"/>
                </a:solidFill>
                <a:latin typeface="DINComp" pitchFamily="34" charset="0"/>
                <a:ea typeface="DIN-RegularAlternate" charset="0"/>
                <a:cs typeface="DINComp" pitchFamily="34" charset="0"/>
              </a:rPr>
            </a:br>
            <a:r>
              <a:rPr lang="en-US" sz="2200" noProof="1" smtClean="0">
                <a:solidFill>
                  <a:schemeClr val="tx1"/>
                </a:solidFill>
                <a:latin typeface="DINComp" pitchFamily="34" charset="0"/>
                <a:ea typeface="DIN-RegularAlternate" charset="0"/>
                <a:cs typeface="DINComp" pitchFamily="34" charset="0"/>
              </a:rPr>
              <a:t>server</a:t>
            </a:r>
            <a:r>
              <a:rPr lang="en-US" sz="2200" noProof="1">
                <a:solidFill>
                  <a:schemeClr val="tx1"/>
                </a:solidFill>
                <a:latin typeface="DINComp" pitchFamily="34" charset="0"/>
                <a:ea typeface="DIN-RegularAlternate" charset="0"/>
                <a:cs typeface="DINComp" pitchFamily="34" charset="0"/>
              </a:rPr>
              <a:t>, site and geographical </a:t>
            </a:r>
            <a:r>
              <a:rPr lang="en-US" sz="2200" noProof="1" smtClean="0">
                <a:solidFill>
                  <a:schemeClr val="tx1"/>
                </a:solidFill>
                <a:latin typeface="DINComp" pitchFamily="34" charset="0"/>
                <a:ea typeface="DIN-RegularAlternate" charset="0"/>
                <a:cs typeface="DINComp" pitchFamily="34" charset="0"/>
              </a:rPr>
              <a:t>levels</a:t>
            </a:r>
            <a:endParaRPr lang="en-US" sz="2200" noProof="1">
              <a:solidFill>
                <a:schemeClr val="tx1"/>
              </a:solidFill>
              <a:latin typeface="DINComp" pitchFamily="34" charset="0"/>
              <a:ea typeface="DIN-RegularAlternate" charset="0"/>
              <a:cs typeface="DINComp" pitchFamily="34" charset="0"/>
            </a:endParaRPr>
          </a:p>
          <a:p>
            <a:pPr algn="l" defTabSz="1140161">
              <a:spcBef>
                <a:spcPct val="20000"/>
              </a:spcBef>
              <a:defRPr/>
            </a:pPr>
            <a:endParaRPr lang="en-US" sz="2200" b="1" noProof="1">
              <a:solidFill>
                <a:schemeClr val="tx1"/>
              </a:solidFill>
              <a:latin typeface="DINComp" panose="020B0504020101020102" pitchFamily="34" charset="0"/>
              <a:ea typeface="ＭＳ Ｐゴシック" pitchFamily="-65" charset="-128"/>
              <a:cs typeface="DINComp" panose="020B0504020101020102" pitchFamily="34" charset="0"/>
            </a:endParaRPr>
          </a:p>
          <a:p>
            <a:pPr algn="l" defTabSz="1140161">
              <a:spcBef>
                <a:spcPct val="20000"/>
              </a:spcBef>
              <a:defRPr/>
            </a:pPr>
            <a:endParaRPr lang="en-US" sz="2200" b="1" noProof="1" smtClean="0">
              <a:solidFill>
                <a:schemeClr val="tx1"/>
              </a:solidFill>
              <a:latin typeface="DINComp" panose="020B0504020101020102" pitchFamily="34" charset="0"/>
              <a:ea typeface="ＭＳ Ｐゴシック" pitchFamily="-65" charset="-128"/>
              <a:cs typeface="DINComp" panose="020B0504020101020102" pitchFamily="34" charset="0"/>
            </a:endParaRPr>
          </a:p>
          <a:p>
            <a:pPr algn="l" defTabSz="1140161">
              <a:spcBef>
                <a:spcPct val="20000"/>
              </a:spcBef>
              <a:defRPr/>
            </a:pPr>
            <a:r>
              <a:rPr lang="en-US" sz="2200" b="1" noProof="1" smtClean="0">
                <a:solidFill>
                  <a:srgbClr val="0088B8"/>
                </a:solidFill>
                <a:latin typeface="DINComp" panose="020B0504020101020102" pitchFamily="34" charset="0"/>
                <a:ea typeface="ＭＳ Ｐゴシック" pitchFamily="-65" charset="-128"/>
                <a:cs typeface="DINComp" panose="020B0504020101020102" pitchFamily="34" charset="0"/>
              </a:rPr>
              <a:t>HIGH AVAILABILITY &amp; SCALABILITY</a:t>
            </a:r>
          </a:p>
          <a:p>
            <a:pPr marL="599423" indent="-406394" algn="l" defTabSz="1140161">
              <a:spcBef>
                <a:spcPct val="20000"/>
              </a:spcBef>
              <a:buFont typeface="Arial" panose="020B0604020202020204" pitchFamily="34" charset="0"/>
              <a:buChar char="•"/>
              <a:defRPr/>
            </a:pPr>
            <a:r>
              <a:rPr lang="en-US" sz="2200" noProof="1" smtClean="0">
                <a:solidFill>
                  <a:schemeClr val="tx1"/>
                </a:solidFill>
                <a:latin typeface="DINComp" pitchFamily="34" charset="0"/>
                <a:ea typeface="DIN-RegularAlternate" charset="0"/>
                <a:cs typeface="DINComp" pitchFamily="34" charset="0"/>
              </a:rPr>
              <a:t>Can begin with </a:t>
            </a:r>
            <a:r>
              <a:rPr lang="en-US" sz="2200" noProof="1">
                <a:solidFill>
                  <a:schemeClr val="tx1"/>
                </a:solidFill>
                <a:latin typeface="DINComp" pitchFamily="34" charset="0"/>
                <a:ea typeface="DIN-RegularAlternate" charset="0"/>
                <a:cs typeface="DINComp" pitchFamily="34" charset="0"/>
              </a:rPr>
              <a:t>low capacity and grow </a:t>
            </a:r>
            <a:r>
              <a:rPr lang="en-US" sz="2200" noProof="1" smtClean="0">
                <a:solidFill>
                  <a:schemeClr val="tx1"/>
                </a:solidFill>
                <a:latin typeface="DINComp" pitchFamily="34" charset="0"/>
                <a:ea typeface="DIN-RegularAlternate" charset="0"/>
                <a:cs typeface="DINComp" pitchFamily="34" charset="0"/>
              </a:rPr>
              <a:t>on demand</a:t>
            </a:r>
            <a:endParaRPr lang="en-US" sz="2200" noProof="1">
              <a:solidFill>
                <a:schemeClr val="tx1"/>
              </a:solidFill>
              <a:latin typeface="DINComp" pitchFamily="34" charset="0"/>
              <a:ea typeface="DIN-RegularAlternate" charset="0"/>
              <a:cs typeface="DINComp" pitchFamily="34" charset="0"/>
            </a:endParaRPr>
          </a:p>
          <a:p>
            <a:pPr marL="599423" indent="-406394" algn="l" defTabSz="1140161">
              <a:spcBef>
                <a:spcPct val="20000"/>
              </a:spcBef>
              <a:buFont typeface="Arial" panose="020B0604020202020204" pitchFamily="34" charset="0"/>
              <a:buChar char="•"/>
              <a:defRPr/>
            </a:pPr>
            <a:r>
              <a:rPr lang="en-US" sz="2200" dirty="0">
                <a:solidFill>
                  <a:schemeClr val="tx1"/>
                </a:solidFill>
                <a:latin typeface="DINComp" pitchFamily="34" charset="0"/>
                <a:ea typeface="DIN-RegularAlternate" charset="0"/>
                <a:cs typeface="DINComp" pitchFamily="34" charset="0"/>
              </a:rPr>
              <a:t>Active-Active load </a:t>
            </a:r>
            <a:r>
              <a:rPr lang="en-US" sz="2200" dirty="0" smtClean="0">
                <a:solidFill>
                  <a:schemeClr val="tx1"/>
                </a:solidFill>
                <a:latin typeface="DINComp" pitchFamily="34" charset="0"/>
                <a:ea typeface="DIN-RegularAlternate" charset="0"/>
                <a:cs typeface="DINComp" pitchFamily="34" charset="0"/>
              </a:rPr>
              <a:t>balanced architecture </a:t>
            </a:r>
            <a:r>
              <a:rPr lang="en-US" sz="2200" dirty="0">
                <a:solidFill>
                  <a:schemeClr val="tx1"/>
                </a:solidFill>
                <a:latin typeface="DINComp" pitchFamily="34" charset="0"/>
                <a:ea typeface="DIN-RegularAlternate" charset="0"/>
                <a:cs typeface="DINComp" pitchFamily="34" charset="0"/>
              </a:rPr>
              <a:t>allows seamless scalability </a:t>
            </a:r>
            <a:r>
              <a:rPr lang="en-US" sz="2200" dirty="0" smtClean="0">
                <a:solidFill>
                  <a:schemeClr val="tx1"/>
                </a:solidFill>
                <a:latin typeface="DINComp" pitchFamily="34" charset="0"/>
                <a:ea typeface="DIN-RegularAlternate" charset="0"/>
                <a:cs typeface="DINComp" pitchFamily="34" charset="0"/>
              </a:rPr>
              <a:t/>
            </a:r>
            <a:br>
              <a:rPr lang="en-US" sz="2200" dirty="0" smtClean="0">
                <a:solidFill>
                  <a:schemeClr val="tx1"/>
                </a:solidFill>
                <a:latin typeface="DINComp" pitchFamily="34" charset="0"/>
                <a:ea typeface="DIN-RegularAlternate" charset="0"/>
                <a:cs typeface="DINComp" pitchFamily="34" charset="0"/>
              </a:rPr>
            </a:br>
            <a:r>
              <a:rPr lang="en-US" sz="2200" dirty="0" smtClean="0">
                <a:solidFill>
                  <a:schemeClr val="tx1"/>
                </a:solidFill>
                <a:latin typeface="DINComp" pitchFamily="34" charset="0"/>
                <a:ea typeface="DIN-RegularAlternate" charset="0"/>
                <a:cs typeface="DINComp" pitchFamily="34" charset="0"/>
              </a:rPr>
              <a:t>with </a:t>
            </a:r>
            <a:r>
              <a:rPr lang="en-US" sz="2200" dirty="0">
                <a:solidFill>
                  <a:schemeClr val="tx1"/>
                </a:solidFill>
                <a:latin typeface="DINComp" pitchFamily="34" charset="0"/>
                <a:ea typeface="DIN-RegularAlternate" charset="0"/>
                <a:cs typeface="DINComp" pitchFamily="34" charset="0"/>
              </a:rPr>
              <a:t>zero maintenance </a:t>
            </a:r>
            <a:r>
              <a:rPr lang="en-US" sz="2200" dirty="0" smtClean="0">
                <a:solidFill>
                  <a:schemeClr val="tx1"/>
                </a:solidFill>
                <a:latin typeface="DINComp" pitchFamily="34" charset="0"/>
                <a:ea typeface="DIN-RegularAlternate" charset="0"/>
                <a:cs typeface="DINComp" pitchFamily="34" charset="0"/>
              </a:rPr>
              <a:t>down-time</a:t>
            </a:r>
            <a:endParaRPr lang="en-US" sz="2200" noProof="1">
              <a:solidFill>
                <a:schemeClr val="tx1"/>
              </a:solidFill>
              <a:latin typeface="DINComp" pitchFamily="34" charset="0"/>
              <a:ea typeface="DIN-RegularAlternate" charset="0"/>
              <a:cs typeface="DINComp" pitchFamily="34" charset="0"/>
            </a:endParaRPr>
          </a:p>
          <a:p>
            <a:pPr algn="l" defTabSz="1140161">
              <a:spcBef>
                <a:spcPct val="20000"/>
              </a:spcBef>
              <a:defRPr/>
            </a:pPr>
            <a:endParaRPr lang="en-US" sz="2200" b="1" noProof="1">
              <a:solidFill>
                <a:schemeClr val="tx1"/>
              </a:solidFill>
              <a:latin typeface="DINComp" panose="020B0504020101020102" pitchFamily="34" charset="0"/>
              <a:ea typeface="ＭＳ Ｐゴシック" pitchFamily="-65" charset="-128"/>
              <a:cs typeface="DINComp" panose="020B0504020101020102" pitchFamily="34" charset="0"/>
            </a:endParaRPr>
          </a:p>
          <a:p>
            <a:pPr algn="l" defTabSz="1140161">
              <a:spcBef>
                <a:spcPct val="20000"/>
              </a:spcBef>
              <a:defRPr/>
            </a:pPr>
            <a:r>
              <a:rPr lang="en-US" sz="2200" b="1" noProof="1" smtClean="0">
                <a:solidFill>
                  <a:srgbClr val="0088B8"/>
                </a:solidFill>
                <a:latin typeface="DINComp" panose="020B0504020101020102" pitchFamily="34" charset="0"/>
                <a:ea typeface="ＭＳ Ｐゴシック" pitchFamily="-65" charset="-128"/>
                <a:cs typeface="DINComp" panose="020B0504020101020102" pitchFamily="34" charset="0"/>
              </a:rPr>
              <a:t>REMOTE  DEPLOYMENT &amp; MAINTENANCE</a:t>
            </a:r>
            <a:endParaRPr lang="en-US" sz="2200" b="1" noProof="1">
              <a:solidFill>
                <a:srgbClr val="0088B8"/>
              </a:solidFill>
              <a:latin typeface="DINComp" panose="020B0504020101020102" pitchFamily="34" charset="0"/>
              <a:ea typeface="ＭＳ Ｐゴシック" pitchFamily="-65" charset="-128"/>
              <a:cs typeface="DINComp" panose="020B0504020101020102" pitchFamily="34" charset="0"/>
            </a:endParaRPr>
          </a:p>
          <a:p>
            <a:pPr algn="l" defTabSz="1140161">
              <a:spcBef>
                <a:spcPct val="20000"/>
              </a:spcBef>
              <a:defRPr/>
            </a:pPr>
            <a:endParaRPr lang="en-US" sz="2200" b="1" noProof="1">
              <a:solidFill>
                <a:schemeClr val="tx1"/>
              </a:solidFill>
              <a:latin typeface="DINComp" panose="020B0504020101020102" pitchFamily="34" charset="0"/>
              <a:ea typeface="ＭＳ Ｐゴシック" pitchFamily="-65" charset="-128"/>
              <a:cs typeface="DINComp" panose="020B0504020101020102" pitchFamily="34" charset="0"/>
            </a:endParaRPr>
          </a:p>
          <a:p>
            <a:pPr algn="l" defTabSz="1140161">
              <a:spcBef>
                <a:spcPct val="20000"/>
              </a:spcBef>
              <a:defRPr/>
            </a:pPr>
            <a:endParaRPr lang="en-US" sz="2200" b="1" noProof="1" smtClean="0">
              <a:solidFill>
                <a:schemeClr val="tx1"/>
              </a:solidFill>
              <a:latin typeface="DINComp" panose="020B0504020101020102" pitchFamily="34" charset="0"/>
              <a:ea typeface="ＭＳ Ｐゴシック" pitchFamily="-65" charset="-128"/>
              <a:cs typeface="DINComp" panose="020B0504020101020102" pitchFamily="34" charset="0"/>
            </a:endParaRPr>
          </a:p>
          <a:p>
            <a:pPr algn="l" defTabSz="1140161">
              <a:spcBef>
                <a:spcPct val="20000"/>
              </a:spcBef>
              <a:defRPr/>
            </a:pPr>
            <a:endParaRPr lang="en-US" sz="2200" b="1" noProof="1" smtClean="0">
              <a:solidFill>
                <a:srgbClr val="0088B8"/>
              </a:solidFill>
              <a:latin typeface="DINComp" panose="020B0504020101020102" pitchFamily="34" charset="0"/>
              <a:ea typeface="ＭＳ Ｐゴシック" pitchFamily="-65" charset="-128"/>
              <a:cs typeface="DINComp" panose="020B0504020101020102" pitchFamily="34" charset="0"/>
            </a:endParaRPr>
          </a:p>
          <a:p>
            <a:pPr algn="l" defTabSz="1140161">
              <a:spcBef>
                <a:spcPct val="20000"/>
              </a:spcBef>
              <a:defRPr/>
            </a:pPr>
            <a:r>
              <a:rPr lang="en-US" sz="2200" b="1" noProof="1" smtClean="0">
                <a:solidFill>
                  <a:srgbClr val="0088B8"/>
                </a:solidFill>
                <a:latin typeface="DINComp" panose="020B0504020101020102" pitchFamily="34" charset="0"/>
                <a:ea typeface="ＭＳ Ｐゴシック" pitchFamily="-65" charset="-128"/>
                <a:cs typeface="DINComp" panose="020B0504020101020102" pitchFamily="34" charset="0"/>
              </a:rPr>
              <a:t>SECURITY</a:t>
            </a:r>
            <a:r>
              <a:rPr lang="en-US" sz="2200" b="1" noProof="1" smtClean="0">
                <a:solidFill>
                  <a:schemeClr val="tx1"/>
                </a:solidFill>
                <a:latin typeface="DINComp" panose="020B0504020101020102" pitchFamily="34" charset="0"/>
                <a:ea typeface="ＭＳ Ｐゴシック" pitchFamily="-65" charset="-128"/>
                <a:cs typeface="DINComp" panose="020B0504020101020102" pitchFamily="34" charset="0"/>
              </a:rPr>
              <a:t> </a:t>
            </a:r>
            <a:endParaRPr lang="en-US" sz="2200" b="1" noProof="1">
              <a:solidFill>
                <a:schemeClr val="tx1"/>
              </a:solidFill>
              <a:latin typeface="DINComp" panose="020B0504020101020102" pitchFamily="34" charset="0"/>
              <a:ea typeface="ＭＳ Ｐゴシック" pitchFamily="-65" charset="-128"/>
              <a:cs typeface="DINComp" panose="020B0504020101020102" pitchFamily="34" charset="0"/>
            </a:endParaRPr>
          </a:p>
        </p:txBody>
      </p:sp>
      <p:sp>
        <p:nvSpPr>
          <p:cNvPr id="45059" name="Tekstboks 3"/>
          <p:cNvSpPr txBox="1">
            <a:spLocks noChangeArrowheads="1"/>
          </p:cNvSpPr>
          <p:nvPr/>
        </p:nvSpPr>
        <p:spPr bwMode="auto">
          <a:xfrm>
            <a:off x="913529" y="304800"/>
            <a:ext cx="3749164" cy="74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defTabSz="1139825"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defTabSz="1139825"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defTabSz="1139825"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defTabSz="1139825"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defTabSz="1139825"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defTabSz="1139825"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defTabSz="1139825"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defTabSz="1139825"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defTabSz="1139825"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spcBef>
                <a:spcPct val="20000"/>
              </a:spcBef>
            </a:pPr>
            <a:r>
              <a:rPr lang="en-US" altLang="en-US" sz="4000" noProof="1" smtClean="0">
                <a:solidFill>
                  <a:srgbClr val="0088B8"/>
                </a:solidFill>
                <a:latin typeface="DINComp-Medium" panose="020B0604020101020102" pitchFamily="34" charset="0"/>
                <a:ea typeface="DIN-MediumAlternate" charset="0"/>
                <a:cs typeface="DINComp-Medium" panose="020B0604020101020102" pitchFamily="34" charset="0"/>
              </a:rPr>
              <a:t>Telecom Grade</a:t>
            </a:r>
            <a:endParaRPr lang="en-US" altLang="en-US" sz="4000" noProof="1">
              <a:solidFill>
                <a:srgbClr val="0088B8"/>
              </a:solidFill>
              <a:latin typeface="DINComp-Medium" panose="020B0604020101020102" pitchFamily="34" charset="0"/>
              <a:ea typeface="DIN-MediumAlternate" charset="0"/>
              <a:cs typeface="DINComp-Medium" panose="020B0604020101020102" pitchFamily="34" charset="0"/>
            </a:endParaRPr>
          </a:p>
        </p:txBody>
      </p:sp>
      <p:pic>
        <p:nvPicPr>
          <p:cNvPr id="1026"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054" y="5402404"/>
            <a:ext cx="1238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8929" y="3454418"/>
            <a:ext cx="9525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3229" y="1444645"/>
            <a:ext cx="7239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053" y="7090927"/>
            <a:ext cx="829547" cy="829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8571" y="8430688"/>
            <a:ext cx="777029" cy="86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bwMode="auto">
          <a:xfrm>
            <a:off x="5740400" y="4355950"/>
            <a:ext cx="2895600" cy="2730650"/>
          </a:xfrm>
          <a:prstGeom prst="ellipse">
            <a:avLst/>
          </a:prstGeom>
          <a:gradFill>
            <a:gsLst>
              <a:gs pos="97000">
                <a:srgbClr val="0088B8">
                  <a:alpha val="44000"/>
                </a:srgbClr>
              </a:gs>
              <a:gs pos="61000">
                <a:schemeClr val="bg1">
                  <a:lumMod val="0"/>
                  <a:lumOff val="100000"/>
                  <a:alpha val="87000"/>
                </a:schemeClr>
              </a:gs>
            </a:gsLst>
            <a:lin ang="0" scaled="0"/>
          </a:gradFill>
          <a:ln w="12700" cap="flat" cmpd="sng" algn="ctr">
            <a:solidFill>
              <a:srgbClr val="8566A1"/>
            </a:solidFill>
            <a:prstDash val="solid"/>
            <a:round/>
            <a:headEnd type="none" w="med" len="med"/>
            <a:tailEnd type="none" w="med" len="med"/>
          </a:ln>
          <a:effectLst>
            <a:outerShdw blurRad="50800" dist="38100" dir="16200000" rotWithShape="0">
              <a:prstClr val="black">
                <a:alpha val="40000"/>
              </a:prstClr>
            </a:outerShdw>
          </a:effectLst>
          <a:extLst/>
        </p:spPr>
        <p:txBody>
          <a:bodyPr vert="horz" wrap="square" lIns="91440" tIns="45720" rIns="91440" bIns="45720" numCol="1" rtlCol="1" anchor="t" anchorCtr="0" compatLnSpc="1">
            <a:prstTxWarp prst="textNoShape">
              <a:avLst/>
            </a:prstTxWarp>
          </a:bodyPr>
          <a:lstStyle/>
          <a:p>
            <a:endParaRPr lang="he-IL"/>
          </a:p>
        </p:txBody>
      </p:sp>
      <p:sp>
        <p:nvSpPr>
          <p:cNvPr id="2" name="Title 1"/>
          <p:cNvSpPr>
            <a:spLocks noGrp="1"/>
          </p:cNvSpPr>
          <p:nvPr>
            <p:ph type="title"/>
          </p:nvPr>
        </p:nvSpPr>
        <p:spPr>
          <a:xfrm>
            <a:off x="490828" y="381000"/>
            <a:ext cx="11703050" cy="1625600"/>
          </a:xfrm>
        </p:spPr>
        <p:txBody>
          <a:bodyPr/>
          <a:lstStyle/>
          <a:p>
            <a:r>
              <a:rPr lang="en-US" dirty="0">
                <a:solidFill>
                  <a:srgbClr val="0088B8"/>
                </a:solidFill>
              </a:rPr>
              <a:t>Support </a:t>
            </a:r>
            <a:r>
              <a:rPr lang="en-US" dirty="0" smtClean="0">
                <a:solidFill>
                  <a:srgbClr val="0088B8"/>
                </a:solidFill>
              </a:rPr>
              <a:t>&amp; Professional </a:t>
            </a:r>
            <a:r>
              <a:rPr lang="en-US" dirty="0">
                <a:solidFill>
                  <a:srgbClr val="0088B8"/>
                </a:solidFill>
              </a:rPr>
              <a:t>Services</a:t>
            </a:r>
          </a:p>
        </p:txBody>
      </p:sp>
      <p:sp>
        <p:nvSpPr>
          <p:cNvPr id="20" name="Rectangle 19"/>
          <p:cNvSpPr/>
          <p:nvPr/>
        </p:nvSpPr>
        <p:spPr>
          <a:xfrm>
            <a:off x="6350000" y="4907025"/>
            <a:ext cx="1752600" cy="1631216"/>
          </a:xfrm>
          <a:prstGeom prst="rect">
            <a:avLst/>
          </a:prstGeom>
        </p:spPr>
        <p:txBody>
          <a:bodyPr wrap="square">
            <a:spAutoFit/>
          </a:bodyPr>
          <a:lstStyle/>
          <a:p>
            <a:pPr>
              <a:buClr>
                <a:srgbClr val="00B0F0"/>
              </a:buClr>
            </a:pPr>
            <a:r>
              <a:rPr lang="en-US" sz="2000" dirty="0">
                <a:solidFill>
                  <a:schemeClr val="tx1"/>
                </a:solidFill>
                <a:latin typeface="DINComp" panose="020B0504020101020102" pitchFamily="34" charset="0"/>
                <a:ea typeface="DIN-MediumAlternate" charset="0"/>
                <a:cs typeface="DINComp" panose="020B0504020101020102" pitchFamily="34" charset="0"/>
              </a:rPr>
              <a:t>Unified software, Unbeatable Time to Market</a:t>
            </a:r>
          </a:p>
        </p:txBody>
      </p:sp>
      <p:pic>
        <p:nvPicPr>
          <p:cNvPr id="6147" name="Picture 3" descr="C:\Users\shari\Documents\All Shari\MarCom\Vocalzoom\purchased\iStock_000019211616XXLargesmall.jp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40800" y="3766516"/>
            <a:ext cx="4027170" cy="60388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673100" y="1595448"/>
            <a:ext cx="2895600" cy="2730650"/>
          </a:xfrm>
          <a:prstGeom prst="ellipse">
            <a:avLst/>
          </a:prstGeom>
          <a:gradFill>
            <a:gsLst>
              <a:gs pos="97000">
                <a:srgbClr val="0088B8">
                  <a:alpha val="44000"/>
                </a:srgbClr>
              </a:gs>
              <a:gs pos="61000">
                <a:schemeClr val="bg1">
                  <a:lumMod val="0"/>
                  <a:lumOff val="100000"/>
                  <a:alpha val="87000"/>
                </a:schemeClr>
              </a:gs>
            </a:gsLst>
            <a:lin ang="0" scaled="0"/>
          </a:gradFill>
          <a:ln w="12700" cap="flat" cmpd="sng" algn="ctr">
            <a:solidFill>
              <a:srgbClr val="8566A1"/>
            </a:solidFill>
            <a:prstDash val="solid"/>
            <a:round/>
            <a:headEnd type="none" w="med" len="med"/>
            <a:tailEnd type="none" w="med" len="med"/>
          </a:ln>
          <a:effectLst>
            <a:outerShdw blurRad="50800" dist="38100" dir="16200000" rotWithShape="0">
              <a:prstClr val="black">
                <a:alpha val="40000"/>
              </a:prstClr>
            </a:outerShdw>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Rectangle 22"/>
          <p:cNvSpPr/>
          <p:nvPr/>
        </p:nvSpPr>
        <p:spPr>
          <a:xfrm>
            <a:off x="1160779" y="2120060"/>
            <a:ext cx="1828800" cy="1631216"/>
          </a:xfrm>
          <a:prstGeom prst="rect">
            <a:avLst/>
          </a:prstGeom>
        </p:spPr>
        <p:txBody>
          <a:bodyPr wrap="square">
            <a:spAutoFit/>
          </a:bodyPr>
          <a:lstStyle/>
          <a:p>
            <a:pPr>
              <a:buClr>
                <a:srgbClr val="00B0F0"/>
              </a:buClr>
            </a:pPr>
            <a:r>
              <a:rPr lang="en-US" sz="2000" dirty="0">
                <a:solidFill>
                  <a:schemeClr val="tx1"/>
                </a:solidFill>
                <a:latin typeface="DINComp" panose="020B0504020101020102" pitchFamily="34" charset="0"/>
                <a:ea typeface="DIN-MediumAlternate" charset="0"/>
                <a:cs typeface="DINComp" panose="020B0504020101020102" pitchFamily="34" charset="0"/>
              </a:rPr>
              <a:t>VIP Support by HP - one day response anywhere in the </a:t>
            </a:r>
            <a:r>
              <a:rPr lang="en-US" sz="2000" dirty="0" smtClean="0">
                <a:solidFill>
                  <a:schemeClr val="tx1"/>
                </a:solidFill>
                <a:latin typeface="DINComp" panose="020B0504020101020102" pitchFamily="34" charset="0"/>
                <a:ea typeface="DIN-MediumAlternate" charset="0"/>
                <a:cs typeface="DINComp" panose="020B0504020101020102" pitchFamily="34" charset="0"/>
              </a:rPr>
              <a:t>world.</a:t>
            </a:r>
            <a:endParaRPr lang="en-US" sz="2000" dirty="0">
              <a:solidFill>
                <a:schemeClr val="tx1"/>
              </a:solidFill>
              <a:latin typeface="DINComp" panose="020B0504020101020102" pitchFamily="34" charset="0"/>
              <a:ea typeface="DIN-MediumAlternate" charset="0"/>
              <a:cs typeface="DINComp" panose="020B0504020101020102" pitchFamily="34" charset="0"/>
            </a:endParaRPr>
          </a:p>
        </p:txBody>
      </p:sp>
      <p:sp>
        <p:nvSpPr>
          <p:cNvPr id="70" name="Oval 69"/>
          <p:cNvSpPr/>
          <p:nvPr/>
        </p:nvSpPr>
        <p:spPr bwMode="auto">
          <a:xfrm>
            <a:off x="4017646" y="1570343"/>
            <a:ext cx="2895600" cy="2730650"/>
          </a:xfrm>
          <a:prstGeom prst="ellipse">
            <a:avLst/>
          </a:prstGeom>
          <a:gradFill>
            <a:gsLst>
              <a:gs pos="97000">
                <a:srgbClr val="0088B8">
                  <a:alpha val="44000"/>
                </a:srgbClr>
              </a:gs>
              <a:gs pos="61000">
                <a:schemeClr val="bg1">
                  <a:lumMod val="0"/>
                  <a:lumOff val="100000"/>
                  <a:alpha val="87000"/>
                </a:schemeClr>
              </a:gs>
            </a:gsLst>
            <a:lin ang="0" scaled="0"/>
          </a:gradFill>
          <a:ln w="12700" cap="flat" cmpd="sng" algn="ctr">
            <a:solidFill>
              <a:srgbClr val="8566A1"/>
            </a:solidFill>
            <a:prstDash val="solid"/>
            <a:round/>
            <a:headEnd type="none" w="med" len="med"/>
            <a:tailEnd type="none" w="med" len="med"/>
          </a:ln>
          <a:effectLst>
            <a:outerShdw blurRad="50800" dist="38100" dir="16200000" rotWithShape="0">
              <a:prstClr val="black">
                <a:alpha val="40000"/>
              </a:prstClr>
            </a:outerShdw>
          </a:effectLst>
          <a:extLst/>
        </p:spPr>
        <p:txBody>
          <a:bodyPr vert="horz" wrap="square" lIns="91440" tIns="45720" rIns="91440" bIns="45720" numCol="1" rtlCol="1" anchor="t" anchorCtr="0" compatLnSpc="1">
            <a:prstTxWarp prst="textNoShape">
              <a:avLst/>
            </a:prstTxWarp>
          </a:bodyPr>
          <a:lstStyle/>
          <a:p>
            <a:endParaRPr lang="he-IL"/>
          </a:p>
        </p:txBody>
      </p:sp>
      <p:sp>
        <p:nvSpPr>
          <p:cNvPr id="71" name="Oval 70"/>
          <p:cNvSpPr/>
          <p:nvPr/>
        </p:nvSpPr>
        <p:spPr bwMode="auto">
          <a:xfrm>
            <a:off x="7362191" y="1570343"/>
            <a:ext cx="2895600" cy="2730650"/>
          </a:xfrm>
          <a:prstGeom prst="ellipse">
            <a:avLst/>
          </a:prstGeom>
          <a:gradFill>
            <a:gsLst>
              <a:gs pos="97000">
                <a:srgbClr val="0088B8">
                  <a:alpha val="44000"/>
                </a:srgbClr>
              </a:gs>
              <a:gs pos="61000">
                <a:schemeClr val="bg1">
                  <a:lumMod val="0"/>
                  <a:lumOff val="100000"/>
                  <a:alpha val="87000"/>
                </a:schemeClr>
              </a:gs>
            </a:gsLst>
            <a:lin ang="0" scaled="0"/>
          </a:gradFill>
          <a:ln w="12700" cap="flat" cmpd="sng" algn="ctr">
            <a:solidFill>
              <a:srgbClr val="8566A1"/>
            </a:solidFill>
            <a:prstDash val="solid"/>
            <a:round/>
            <a:headEnd type="none" w="med" len="med"/>
            <a:tailEnd type="none" w="med" len="med"/>
          </a:ln>
          <a:effectLst>
            <a:outerShdw blurRad="50800" dist="38100" dir="16200000" rotWithShape="0">
              <a:prstClr val="black">
                <a:alpha val="40000"/>
              </a:prstClr>
            </a:outerShdw>
          </a:effectLst>
          <a:extLst/>
        </p:spPr>
        <p:txBody>
          <a:bodyPr vert="horz" wrap="square" lIns="91440" tIns="45720" rIns="91440" bIns="45720" numCol="1" rtlCol="1" anchor="t" anchorCtr="0" compatLnSpc="1">
            <a:prstTxWarp prst="textNoShape">
              <a:avLst/>
            </a:prstTxWarp>
          </a:bodyPr>
          <a:lstStyle/>
          <a:p>
            <a:endParaRPr lang="he-IL"/>
          </a:p>
        </p:txBody>
      </p:sp>
      <p:sp>
        <p:nvSpPr>
          <p:cNvPr id="72" name="Oval 71"/>
          <p:cNvSpPr/>
          <p:nvPr/>
        </p:nvSpPr>
        <p:spPr bwMode="auto">
          <a:xfrm>
            <a:off x="2120900" y="4300993"/>
            <a:ext cx="2895600" cy="2730650"/>
          </a:xfrm>
          <a:prstGeom prst="ellipse">
            <a:avLst/>
          </a:prstGeom>
          <a:gradFill>
            <a:gsLst>
              <a:gs pos="97000">
                <a:srgbClr val="0088B8">
                  <a:alpha val="44000"/>
                </a:srgbClr>
              </a:gs>
              <a:gs pos="61000">
                <a:schemeClr val="bg1">
                  <a:lumMod val="0"/>
                  <a:lumOff val="100000"/>
                  <a:alpha val="87000"/>
                </a:schemeClr>
              </a:gs>
            </a:gsLst>
            <a:lin ang="0" scaled="0"/>
          </a:gradFill>
          <a:ln w="12700" cap="flat" cmpd="sng" algn="ctr">
            <a:solidFill>
              <a:srgbClr val="8566A1"/>
            </a:solidFill>
            <a:prstDash val="solid"/>
            <a:round/>
            <a:headEnd type="none" w="med" len="med"/>
            <a:tailEnd type="none" w="med" len="med"/>
          </a:ln>
          <a:effectLst>
            <a:outerShdw blurRad="50800" dist="38100" dir="16200000" rotWithShape="0">
              <a:prstClr val="black">
                <a:alpha val="40000"/>
              </a:prstClr>
            </a:outerShdw>
          </a:effectLst>
          <a:extLst/>
        </p:spPr>
        <p:txBody>
          <a:bodyPr vert="horz" wrap="square" lIns="91440" tIns="45720" rIns="91440" bIns="45720" numCol="1" rtlCol="1" anchor="t" anchorCtr="0" compatLnSpc="1">
            <a:prstTxWarp prst="textNoShape">
              <a:avLst/>
            </a:prstTxWarp>
          </a:bodyPr>
          <a:lstStyle/>
          <a:p>
            <a:endParaRPr lang="he-IL"/>
          </a:p>
        </p:txBody>
      </p:sp>
      <p:sp>
        <p:nvSpPr>
          <p:cNvPr id="75" name="Oval 74"/>
          <p:cNvSpPr/>
          <p:nvPr/>
        </p:nvSpPr>
        <p:spPr bwMode="auto">
          <a:xfrm>
            <a:off x="3987800" y="6934200"/>
            <a:ext cx="2895600" cy="2730650"/>
          </a:xfrm>
          <a:prstGeom prst="ellipse">
            <a:avLst/>
          </a:prstGeom>
          <a:gradFill>
            <a:gsLst>
              <a:gs pos="97000">
                <a:srgbClr val="0088B8">
                  <a:alpha val="44000"/>
                </a:srgbClr>
              </a:gs>
              <a:gs pos="61000">
                <a:schemeClr val="bg1">
                  <a:lumMod val="0"/>
                  <a:lumOff val="100000"/>
                  <a:alpha val="87000"/>
                </a:schemeClr>
              </a:gs>
            </a:gsLst>
            <a:lin ang="0" scaled="0"/>
          </a:gradFill>
          <a:ln w="12700" cap="flat" cmpd="sng" algn="ctr">
            <a:solidFill>
              <a:srgbClr val="8566A1"/>
            </a:solidFill>
            <a:prstDash val="solid"/>
            <a:round/>
            <a:headEnd type="none" w="med" len="med"/>
            <a:tailEnd type="none" w="med" len="med"/>
          </a:ln>
          <a:effectLst>
            <a:outerShdw blurRad="50800" dist="38100" dir="16200000" rotWithShape="0">
              <a:prstClr val="black">
                <a:alpha val="40000"/>
              </a:prstClr>
            </a:outerShdw>
          </a:effectLst>
          <a:extLst/>
        </p:spPr>
        <p:txBody>
          <a:bodyPr vert="horz" wrap="square" lIns="91440" tIns="45720" rIns="91440" bIns="45720" numCol="1" rtlCol="1" anchor="t" anchorCtr="0" compatLnSpc="1">
            <a:prstTxWarp prst="textNoShape">
              <a:avLst/>
            </a:prstTxWarp>
          </a:bodyPr>
          <a:lstStyle/>
          <a:p>
            <a:endParaRPr lang="he-IL"/>
          </a:p>
        </p:txBody>
      </p:sp>
      <p:sp>
        <p:nvSpPr>
          <p:cNvPr id="76" name="Rectangle 75"/>
          <p:cNvSpPr/>
          <p:nvPr/>
        </p:nvSpPr>
        <p:spPr>
          <a:xfrm>
            <a:off x="4555490" y="2120060"/>
            <a:ext cx="1828800" cy="1323439"/>
          </a:xfrm>
          <a:prstGeom prst="rect">
            <a:avLst/>
          </a:prstGeom>
        </p:spPr>
        <p:txBody>
          <a:bodyPr wrap="square">
            <a:spAutoFit/>
          </a:bodyPr>
          <a:lstStyle/>
          <a:p>
            <a:pPr>
              <a:buClr>
                <a:srgbClr val="00B0F0"/>
              </a:buClr>
            </a:pPr>
            <a:r>
              <a:rPr lang="en-US" sz="2000" dirty="0">
                <a:solidFill>
                  <a:schemeClr val="tx1"/>
                </a:solidFill>
                <a:latin typeface="DINComp" panose="020B0504020101020102" pitchFamily="34" charset="0"/>
                <a:ea typeface="DIN-MediumAlternate" charset="0"/>
                <a:cs typeface="DINComp" panose="020B0504020101020102" pitchFamily="34" charset="0"/>
              </a:rPr>
              <a:t>24 X 7 X 365 support with offices worldwide</a:t>
            </a:r>
          </a:p>
        </p:txBody>
      </p:sp>
      <p:sp>
        <p:nvSpPr>
          <p:cNvPr id="19" name="Rectangle 18"/>
          <p:cNvSpPr/>
          <p:nvPr/>
        </p:nvSpPr>
        <p:spPr>
          <a:xfrm>
            <a:off x="7950200" y="2299054"/>
            <a:ext cx="1658761" cy="1323439"/>
          </a:xfrm>
          <a:prstGeom prst="rect">
            <a:avLst/>
          </a:prstGeom>
        </p:spPr>
        <p:txBody>
          <a:bodyPr wrap="square">
            <a:spAutoFit/>
          </a:bodyPr>
          <a:lstStyle/>
          <a:p>
            <a:pPr>
              <a:buClr>
                <a:srgbClr val="00B0F0"/>
              </a:buClr>
            </a:pPr>
            <a:r>
              <a:rPr lang="en-US" sz="2000" dirty="0">
                <a:solidFill>
                  <a:schemeClr val="tx1"/>
                </a:solidFill>
                <a:latin typeface="DINComp" panose="020B0504020101020102" pitchFamily="34" charset="0"/>
                <a:ea typeface="DIN-MediumAlternate" charset="0"/>
                <a:cs typeface="DINComp" panose="020B0504020101020102" pitchFamily="34" charset="0"/>
              </a:rPr>
              <a:t>Access to developers when required</a:t>
            </a:r>
          </a:p>
        </p:txBody>
      </p:sp>
      <p:sp>
        <p:nvSpPr>
          <p:cNvPr id="24" name="Rectangle 23"/>
          <p:cNvSpPr/>
          <p:nvPr/>
        </p:nvSpPr>
        <p:spPr>
          <a:xfrm>
            <a:off x="2692400" y="4739069"/>
            <a:ext cx="1752600" cy="1631216"/>
          </a:xfrm>
          <a:prstGeom prst="rect">
            <a:avLst/>
          </a:prstGeom>
        </p:spPr>
        <p:txBody>
          <a:bodyPr wrap="square">
            <a:spAutoFit/>
          </a:bodyPr>
          <a:lstStyle/>
          <a:p>
            <a:pPr>
              <a:buClr>
                <a:srgbClr val="00B0F0"/>
              </a:buClr>
            </a:pPr>
            <a:r>
              <a:rPr lang="en-US" sz="2000" dirty="0">
                <a:solidFill>
                  <a:schemeClr val="tx1"/>
                </a:solidFill>
                <a:latin typeface="DINComp" panose="020B0504020101020102" pitchFamily="34" charset="0"/>
                <a:ea typeface="DIN-MediumAlternate" charset="0"/>
                <a:cs typeface="DINComp" panose="020B0504020101020102" pitchFamily="34" charset="0"/>
              </a:rPr>
              <a:t>Training courses- maximum knowledge transfer</a:t>
            </a:r>
          </a:p>
        </p:txBody>
      </p:sp>
      <p:sp>
        <p:nvSpPr>
          <p:cNvPr id="14" name="Rectangle 13"/>
          <p:cNvSpPr/>
          <p:nvPr/>
        </p:nvSpPr>
        <p:spPr>
          <a:xfrm>
            <a:off x="4514850" y="7344858"/>
            <a:ext cx="2444750" cy="1938992"/>
          </a:xfrm>
          <a:prstGeom prst="rect">
            <a:avLst/>
          </a:prstGeom>
        </p:spPr>
        <p:txBody>
          <a:bodyPr wrap="square">
            <a:spAutoFit/>
          </a:bodyPr>
          <a:lstStyle/>
          <a:p>
            <a:pPr algn="l">
              <a:buClr>
                <a:srgbClr val="00B0F0"/>
              </a:buClr>
            </a:pPr>
            <a:r>
              <a:rPr lang="en-US" sz="2000" dirty="0">
                <a:solidFill>
                  <a:schemeClr val="tx1"/>
                </a:solidFill>
                <a:latin typeface="Calibri" pitchFamily="-65" charset="0"/>
                <a:ea typeface="DIN-MediumAlternate" charset="0"/>
                <a:cs typeface="Arial" charset="0"/>
              </a:rPr>
              <a:t>Advanced CRM &amp; </a:t>
            </a:r>
            <a:r>
              <a:rPr lang="en-US" sz="2000" dirty="0" smtClean="0">
                <a:solidFill>
                  <a:schemeClr val="tx1"/>
                </a:solidFill>
                <a:latin typeface="Calibri" pitchFamily="-65" charset="0"/>
                <a:ea typeface="DIN-MediumAlternate" charset="0"/>
                <a:cs typeface="Arial" charset="0"/>
              </a:rPr>
              <a:t>Helpdesk: </a:t>
            </a:r>
            <a:endParaRPr lang="en-US" sz="2000" dirty="0">
              <a:solidFill>
                <a:schemeClr val="tx1"/>
              </a:solidFill>
              <a:latin typeface="Calibri" pitchFamily="-65" charset="0"/>
              <a:ea typeface="DIN-MediumAlternate" charset="0"/>
              <a:cs typeface="Arial" charset="0"/>
            </a:endParaRPr>
          </a:p>
          <a:p>
            <a:pPr algn="l">
              <a:buClr>
                <a:srgbClr val="00B0F0"/>
              </a:buClr>
            </a:pPr>
            <a:r>
              <a:rPr lang="en-US" sz="2000" dirty="0">
                <a:solidFill>
                  <a:schemeClr val="tx1"/>
                </a:solidFill>
                <a:latin typeface="Calibri" pitchFamily="-65" charset="0"/>
                <a:ea typeface="DIN-MediumAlternate" charset="0"/>
                <a:cs typeface="Arial" charset="0"/>
              </a:rPr>
              <a:t>Web </a:t>
            </a:r>
            <a:r>
              <a:rPr lang="en-US" sz="2000" dirty="0" smtClean="0">
                <a:solidFill>
                  <a:schemeClr val="tx1"/>
                </a:solidFill>
                <a:latin typeface="Calibri" pitchFamily="-65" charset="0"/>
                <a:ea typeface="DIN-MediumAlternate" charset="0"/>
                <a:cs typeface="Arial" charset="0"/>
              </a:rPr>
              <a:t>access,</a:t>
            </a:r>
          </a:p>
          <a:p>
            <a:pPr algn="l">
              <a:buClr>
                <a:srgbClr val="00B0F0"/>
              </a:buClr>
            </a:pPr>
            <a:r>
              <a:rPr lang="en-US" sz="2000" dirty="0" smtClean="0">
                <a:solidFill>
                  <a:schemeClr val="tx1"/>
                </a:solidFill>
                <a:latin typeface="Calibri" pitchFamily="-65" charset="0"/>
                <a:ea typeface="DIN-MediumAlternate" charset="0"/>
                <a:cs typeface="Arial" charset="0"/>
              </a:rPr>
              <a:t>Ticket </a:t>
            </a:r>
            <a:r>
              <a:rPr lang="en-US" sz="2000" dirty="0">
                <a:solidFill>
                  <a:schemeClr val="tx1"/>
                </a:solidFill>
                <a:latin typeface="Calibri" pitchFamily="-65" charset="0"/>
                <a:ea typeface="DIN-MediumAlternate" charset="0"/>
                <a:cs typeface="Arial" charset="0"/>
              </a:rPr>
              <a:t>opening &amp; </a:t>
            </a:r>
            <a:r>
              <a:rPr lang="en-US" sz="2000" dirty="0" smtClean="0">
                <a:solidFill>
                  <a:schemeClr val="tx1"/>
                </a:solidFill>
                <a:latin typeface="Calibri" pitchFamily="-65" charset="0"/>
                <a:ea typeface="DIN-MediumAlternate" charset="0"/>
                <a:cs typeface="Arial" charset="0"/>
              </a:rPr>
              <a:t>Monitoring, </a:t>
            </a:r>
            <a:endParaRPr lang="en-US" sz="2000" dirty="0">
              <a:solidFill>
                <a:schemeClr val="tx1"/>
              </a:solidFill>
              <a:latin typeface="Calibri" pitchFamily="-65" charset="0"/>
              <a:ea typeface="DIN-MediumAlternate" charset="0"/>
              <a:cs typeface="Arial" charset="0"/>
            </a:endParaRPr>
          </a:p>
          <a:p>
            <a:pPr algn="l">
              <a:buClr>
                <a:srgbClr val="00B0F0"/>
              </a:buClr>
            </a:pPr>
            <a:r>
              <a:rPr lang="en-US" sz="2000" dirty="0" smtClean="0">
                <a:solidFill>
                  <a:schemeClr val="tx1"/>
                </a:solidFill>
                <a:latin typeface="Calibri" pitchFamily="-65" charset="0"/>
                <a:ea typeface="DIN-MediumAlternate" charset="0"/>
                <a:cs typeface="Arial" charset="0"/>
              </a:rPr>
              <a:t>Direct access</a:t>
            </a:r>
            <a:endParaRPr lang="en-US" sz="2400" dirty="0">
              <a:solidFill>
                <a:schemeClr val="tx1"/>
              </a:solidFill>
              <a:latin typeface="DINComp" panose="020B0504020101020102" pitchFamily="34" charset="0"/>
              <a:ea typeface="DIN-MediumAlternate" charset="0"/>
              <a:cs typeface="DINComp" panose="020B0504020101020102" pitchFamily="34" charset="0"/>
            </a:endParaRPr>
          </a:p>
        </p:txBody>
      </p:sp>
    </p:spTree>
    <p:extLst>
      <p:ext uri="{BB962C8B-B14F-4D97-AF65-F5344CB8AC3E}">
        <p14:creationId xmlns:p14="http://schemas.microsoft.com/office/powerpoint/2010/main" val="21265385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bwMode="auto">
          <a:xfrm>
            <a:off x="2844008" y="2209800"/>
            <a:ext cx="6347046" cy="6347046"/>
          </a:xfrm>
          <a:prstGeom prst="ellipse">
            <a:avLst/>
          </a:prstGeom>
          <a:noFill/>
          <a:ln w="3810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571500" marR="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Oval 8"/>
          <p:cNvSpPr/>
          <p:nvPr/>
        </p:nvSpPr>
        <p:spPr bwMode="auto">
          <a:xfrm>
            <a:off x="3502918" y="2878457"/>
            <a:ext cx="5209282" cy="5042908"/>
          </a:xfrm>
          <a:prstGeom prst="ellipse">
            <a:avLst/>
          </a:prstGeom>
          <a:gradFill>
            <a:gsLst>
              <a:gs pos="21000">
                <a:srgbClr val="0088B8"/>
              </a:gs>
              <a:gs pos="84000">
                <a:schemeClr val="bg1">
                  <a:lumMod val="85000"/>
                </a:schemeClr>
              </a:gs>
            </a:gsLst>
            <a:lin ang="5400000" scaled="0"/>
          </a:gradFill>
          <a:ln w="3175"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571500" marR="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p:ph type="title"/>
          </p:nvPr>
        </p:nvSpPr>
        <p:spPr>
          <a:xfrm>
            <a:off x="1122905" y="428624"/>
            <a:ext cx="11703050" cy="1625600"/>
          </a:xfrm>
        </p:spPr>
        <p:txBody>
          <a:bodyPr/>
          <a:lstStyle/>
          <a:p>
            <a:pPr>
              <a:defRPr/>
            </a:pPr>
            <a:r>
              <a:rPr lang="en-US" dirty="0" smtClean="0"/>
              <a:t>Unified, Versatile</a:t>
            </a:r>
            <a:r>
              <a:rPr dirty="0" smtClean="0"/>
              <a:t> </a:t>
            </a:r>
            <a:r>
              <a:rPr dirty="0"/>
              <a:t>Management </a:t>
            </a:r>
            <a:r>
              <a:rPr dirty="0" smtClean="0"/>
              <a:t>System</a:t>
            </a:r>
            <a:endParaRPr dirty="0">
              <a:solidFill>
                <a:srgbClr val="FF0000"/>
              </a:solidFill>
            </a:endParaRPr>
          </a:p>
        </p:txBody>
      </p:sp>
      <p:sp>
        <p:nvSpPr>
          <p:cNvPr id="5" name="Oval 4"/>
          <p:cNvSpPr/>
          <p:nvPr/>
        </p:nvSpPr>
        <p:spPr bwMode="auto">
          <a:xfrm>
            <a:off x="4162520" y="3657600"/>
            <a:ext cx="3810000" cy="3733800"/>
          </a:xfrm>
          <a:prstGeom prst="ellipse">
            <a:avLst/>
          </a:prstGeom>
          <a:solidFill>
            <a:schemeClr val="bg1"/>
          </a:solidFill>
          <a:ln w="7620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571500" marR="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Oval 9"/>
          <p:cNvSpPr/>
          <p:nvPr/>
        </p:nvSpPr>
        <p:spPr bwMode="auto">
          <a:xfrm>
            <a:off x="2955545" y="2314496"/>
            <a:ext cx="6137655" cy="6137655"/>
          </a:xfrm>
          <a:prstGeom prst="ellipse">
            <a:avLst/>
          </a:prstGeom>
          <a:noFill/>
          <a:ln w="9525"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571500" marR="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4" name="Picture 3"/>
          <p:cNvPicPr>
            <a:picLocks noChangeAspect="1"/>
          </p:cNvPicPr>
          <p:nvPr/>
        </p:nvPicPr>
        <p:blipFill>
          <a:blip r:embed="rId2"/>
          <a:stretch>
            <a:fillRect/>
          </a:stretch>
        </p:blipFill>
        <p:spPr>
          <a:xfrm>
            <a:off x="7071619" y="1923093"/>
            <a:ext cx="4038600" cy="2741924"/>
          </a:xfrm>
          <a:prstGeom prst="rect">
            <a:avLst/>
          </a:prstGeom>
        </p:spPr>
      </p:pic>
      <p:pic>
        <p:nvPicPr>
          <p:cNvPr id="3" name="Picture 2"/>
          <p:cNvPicPr>
            <a:picLocks noChangeAspect="1"/>
          </p:cNvPicPr>
          <p:nvPr/>
        </p:nvPicPr>
        <p:blipFill>
          <a:blip r:embed="rId3"/>
          <a:stretch>
            <a:fillRect/>
          </a:stretch>
        </p:blipFill>
        <p:spPr>
          <a:xfrm>
            <a:off x="7230556" y="6525771"/>
            <a:ext cx="4148643" cy="2899448"/>
          </a:xfrm>
          <a:prstGeom prst="rect">
            <a:avLst/>
          </a:prstGeom>
        </p:spPr>
      </p:pic>
      <p:sp>
        <p:nvSpPr>
          <p:cNvPr id="8" name="Rectangle 32"/>
          <p:cNvSpPr>
            <a:spLocks noChangeArrowheads="1"/>
          </p:cNvSpPr>
          <p:nvPr/>
        </p:nvSpPr>
        <p:spPr bwMode="auto">
          <a:xfrm>
            <a:off x="3911600" y="4695359"/>
            <a:ext cx="4311841" cy="2162641"/>
          </a:xfrm>
          <a:prstGeom prst="rect">
            <a:avLst/>
          </a:prstGeom>
          <a:noFill/>
          <a:ln w="9525">
            <a:solidFill>
              <a:srgbClr val="0088B8"/>
            </a:solidFill>
            <a:miter lim="800000"/>
            <a:headEnd/>
            <a:tailEnd/>
          </a:ln>
          <a:effectLst/>
        </p:spPr>
        <p:txBody>
          <a:bodyPr wrap="square" lIns="130046" tIns="65023" rIns="130046" bIns="65023" anchor="ctr">
            <a:spAutoFit/>
          </a:bodyPr>
          <a:lstStyle/>
          <a:p>
            <a:pPr>
              <a:defRPr/>
            </a:pPr>
            <a:r>
              <a:rPr lang="en-US" sz="2400" dirty="0" smtClean="0">
                <a:solidFill>
                  <a:schemeClr val="tx1"/>
                </a:solidFill>
                <a:latin typeface="DINComp" panose="020B0504020101020102" pitchFamily="34" charset="0"/>
                <a:ea typeface="+mn-ea"/>
                <a:cs typeface="DINComp" panose="020B0504020101020102" pitchFamily="34" charset="0"/>
              </a:rPr>
              <a:t>UNIFIED MANAGEMENT</a:t>
            </a:r>
          </a:p>
          <a:p>
            <a:pPr>
              <a:defRPr/>
            </a:pPr>
            <a:r>
              <a:rPr lang="en-US" sz="2400" dirty="0" smtClean="0">
                <a:solidFill>
                  <a:schemeClr val="tx1"/>
                </a:solidFill>
                <a:latin typeface="DINComp" panose="020B0504020101020102" pitchFamily="34" charset="0"/>
                <a:ea typeface="+mn-ea"/>
                <a:cs typeface="DINComp" panose="020B0504020101020102" pitchFamily="34" charset="0"/>
              </a:rPr>
              <a:t>CARRIER GRADE</a:t>
            </a:r>
          </a:p>
          <a:p>
            <a:pPr>
              <a:defRPr/>
            </a:pPr>
            <a:r>
              <a:rPr lang="en-US" sz="2400" dirty="0" smtClean="0">
                <a:solidFill>
                  <a:schemeClr val="tx1"/>
                </a:solidFill>
                <a:latin typeface="DINComp" panose="020B0504020101020102" pitchFamily="34" charset="0"/>
                <a:ea typeface="+mn-ea"/>
                <a:cs typeface="DINComp" panose="020B0504020101020102" pitchFamily="34" charset="0"/>
              </a:rPr>
              <a:t>WEB INTERFACE</a:t>
            </a:r>
          </a:p>
          <a:p>
            <a:pPr>
              <a:defRPr/>
            </a:pPr>
            <a:r>
              <a:rPr lang="en-US" sz="2400" dirty="0" smtClean="0">
                <a:solidFill>
                  <a:schemeClr val="tx1"/>
                </a:solidFill>
                <a:latin typeface="DINComp" panose="020B0504020101020102" pitchFamily="34" charset="0"/>
                <a:ea typeface="+mn-ea"/>
                <a:cs typeface="DINComp" panose="020B0504020101020102" pitchFamily="34" charset="0"/>
              </a:rPr>
              <a:t>MULTI HIERARCHY </a:t>
            </a:r>
          </a:p>
          <a:p>
            <a:pPr>
              <a:defRPr/>
            </a:pPr>
            <a:endParaRPr lang="en-US" sz="1200" dirty="0" smtClean="0">
              <a:solidFill>
                <a:schemeClr val="tx1"/>
              </a:solidFill>
              <a:latin typeface="DINComp" panose="020B0504020101020102" pitchFamily="34" charset="0"/>
              <a:ea typeface="+mn-ea"/>
              <a:cs typeface="DINComp" panose="020B0504020101020102" pitchFamily="34" charset="0"/>
            </a:endParaRPr>
          </a:p>
          <a:p>
            <a:pPr>
              <a:defRPr/>
            </a:pPr>
            <a:endParaRPr lang="en-US" sz="2400" dirty="0">
              <a:solidFill>
                <a:schemeClr val="tx1"/>
              </a:solidFill>
              <a:latin typeface="DINComp" panose="020B0504020101020102" pitchFamily="34" charset="0"/>
              <a:ea typeface="+mn-ea"/>
              <a:cs typeface="DINComp" panose="020B0504020101020102" pitchFamily="34" charset="0"/>
            </a:endParaRPr>
          </a:p>
        </p:txBody>
      </p:sp>
      <p:pic>
        <p:nvPicPr>
          <p:cNvPr id="47110" name="Picture 6"/>
          <p:cNvPicPr>
            <a:picLocks noChangeAspect="1"/>
          </p:cNvPicPr>
          <p:nvPr/>
        </p:nvPicPr>
        <p:blipFill>
          <a:blip r:embed="rId4"/>
          <a:srcRect/>
          <a:stretch>
            <a:fillRect/>
          </a:stretch>
        </p:blipFill>
        <p:spPr bwMode="auto">
          <a:xfrm>
            <a:off x="1204218" y="1888959"/>
            <a:ext cx="3886200" cy="25289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fov="0">
              <a:rot lat="0" lon="0" rev="0"/>
            </a:camera>
            <a:lightRig rig="soft" dir="t"/>
          </a:scene3d>
          <a:sp3d contourW="12700" prstMaterial="matte">
            <a:bevelT w="63500" h="50800"/>
            <a:contourClr>
              <a:srgbClr val="C0C0C0"/>
            </a:contourClr>
          </a:sp3d>
          <a:extLst/>
        </p:spPr>
      </p:pic>
      <p:pic>
        <p:nvPicPr>
          <p:cNvPr id="11" name="Picture 10"/>
          <p:cNvPicPr>
            <a:picLocks noChangeAspect="1"/>
          </p:cNvPicPr>
          <p:nvPr/>
        </p:nvPicPr>
        <p:blipFill>
          <a:blip r:embed="rId3"/>
          <a:stretch>
            <a:fillRect/>
          </a:stretch>
        </p:blipFill>
        <p:spPr>
          <a:xfrm>
            <a:off x="1204218" y="6525771"/>
            <a:ext cx="3860800" cy="2698277"/>
          </a:xfrm>
          <a:prstGeom prst="rect">
            <a:avLst/>
          </a:prstGeom>
        </p:spPr>
      </p:pic>
    </p:spTree>
    <p:extLst>
      <p:ext uri="{BB962C8B-B14F-4D97-AF65-F5344CB8AC3E}">
        <p14:creationId xmlns:p14="http://schemas.microsoft.com/office/powerpoint/2010/main" val="2227615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p:cTn id="7" dur="1000" fill="hold"/>
                                        <p:tgtEl>
                                          <p:spTgt spid="47110"/>
                                        </p:tgtEl>
                                        <p:attrNameLst>
                                          <p:attrName>ppt_w</p:attrName>
                                        </p:attrNameLst>
                                      </p:cBhvr>
                                      <p:tavLst>
                                        <p:tav tm="0">
                                          <p:val>
                                            <p:fltVal val="0"/>
                                          </p:val>
                                        </p:tav>
                                        <p:tav tm="100000">
                                          <p:val>
                                            <p:strVal val="#ppt_w"/>
                                          </p:val>
                                        </p:tav>
                                      </p:tavLst>
                                    </p:anim>
                                    <p:anim calcmode="lin" valueType="num">
                                      <p:cBhvr>
                                        <p:cTn id="8" dur="1000" fill="hold"/>
                                        <p:tgtEl>
                                          <p:spTgt spid="47110"/>
                                        </p:tgtEl>
                                        <p:attrNameLst>
                                          <p:attrName>ppt_h</p:attrName>
                                        </p:attrNameLst>
                                      </p:cBhvr>
                                      <p:tavLst>
                                        <p:tav tm="0">
                                          <p:val>
                                            <p:fltVal val="0"/>
                                          </p:val>
                                        </p:tav>
                                        <p:tav tm="100000">
                                          <p:val>
                                            <p:strVal val="#ppt_h"/>
                                          </p:val>
                                        </p:tav>
                                      </p:tavLst>
                                    </p:anim>
                                    <p:anim calcmode="lin" valueType="num">
                                      <p:cBhvr>
                                        <p:cTn id="9" dur="1000" fill="hold"/>
                                        <p:tgtEl>
                                          <p:spTgt spid="47110"/>
                                        </p:tgtEl>
                                        <p:attrNameLst>
                                          <p:attrName>style.rotation</p:attrName>
                                        </p:attrNameLst>
                                      </p:cBhvr>
                                      <p:tavLst>
                                        <p:tav tm="0">
                                          <p:val>
                                            <p:fltVal val="90"/>
                                          </p:val>
                                        </p:tav>
                                        <p:tav tm="100000">
                                          <p:val>
                                            <p:fltVal val="0"/>
                                          </p:val>
                                        </p:tav>
                                      </p:tavLst>
                                    </p:anim>
                                    <p:animEffect transition="in" filter="fade">
                                      <p:cBhvr>
                                        <p:cTn id="10" dur="1000"/>
                                        <p:tgtEl>
                                          <p:spTgt spid="47110"/>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defRPr/>
            </a:pPr>
            <a:r>
              <a:rPr lang="en-US" dirty="0"/>
              <a:t>Company</a:t>
            </a:r>
          </a:p>
          <a:p>
            <a:pPr>
              <a:defRPr/>
            </a:pPr>
            <a:r>
              <a:rPr dirty="0" smtClean="0"/>
              <a:t>Technology</a:t>
            </a:r>
            <a:endParaRPr dirty="0"/>
          </a:p>
          <a:p>
            <a:pPr>
              <a:defRPr/>
            </a:pPr>
            <a:r>
              <a:rPr dirty="0"/>
              <a:t>Quality &amp; Service</a:t>
            </a:r>
          </a:p>
          <a:p>
            <a:pPr>
              <a:defRPr/>
            </a:pPr>
            <a:r>
              <a:rPr dirty="0" smtClean="0">
                <a:solidFill>
                  <a:schemeClr val="bg1"/>
                </a:solidFill>
              </a:rPr>
              <a:t>C</a:t>
            </a:r>
            <a:r>
              <a:rPr lang="en-US" dirty="0" smtClean="0">
                <a:solidFill>
                  <a:schemeClr val="bg1"/>
                </a:solidFill>
              </a:rPr>
              <a:t>ustomers</a:t>
            </a:r>
            <a:endParaRPr dirty="0">
              <a:solidFill>
                <a:schemeClr val="bg1"/>
              </a:solidFill>
            </a:endParaRPr>
          </a:p>
        </p:txBody>
      </p:sp>
      <p:grpSp>
        <p:nvGrpSpPr>
          <p:cNvPr id="49155" name="Group 6"/>
          <p:cNvGrpSpPr>
            <a:grpSpLocks/>
          </p:cNvGrpSpPr>
          <p:nvPr/>
        </p:nvGrpSpPr>
        <p:grpSpPr bwMode="auto">
          <a:xfrm>
            <a:off x="7924800" y="3048000"/>
            <a:ext cx="2482850" cy="3321050"/>
            <a:chOff x="812800" y="1892300"/>
            <a:chExt cx="4978400" cy="6642100"/>
          </a:xfrm>
        </p:grpSpPr>
        <p:grpSp>
          <p:nvGrpSpPr>
            <p:cNvPr id="49156" name="Group 6"/>
            <p:cNvGrpSpPr>
              <a:grpSpLocks/>
            </p:cNvGrpSpPr>
            <p:nvPr/>
          </p:nvGrpSpPr>
          <p:grpSpPr bwMode="auto">
            <a:xfrm>
              <a:off x="812800" y="1892300"/>
              <a:ext cx="4978400" cy="6642100"/>
              <a:chOff x="0" y="0"/>
              <a:chExt cx="3136" cy="4184"/>
            </a:xfrm>
          </p:grpSpPr>
          <p:sp>
            <p:nvSpPr>
              <p:cNvPr id="49158" name="Rectangle 4"/>
              <p:cNvSpPr>
                <a:spLocks/>
              </p:cNvSpPr>
              <p:nvPr/>
            </p:nvSpPr>
            <p:spPr bwMode="auto">
              <a:xfrm>
                <a:off x="128" y="96"/>
                <a:ext cx="2880" cy="3832"/>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pic>
            <p:nvPicPr>
              <p:cNvPr id="49159"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36" cy="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pic>
          <p:nvPicPr>
            <p:cNvPr id="49157" name="Picture 7"/>
            <p:cNvPicPr>
              <a:picLocks noChangeAspect="1" noChangeArrowheads="1"/>
            </p:cNvPicPr>
            <p:nvPr/>
          </p:nvPicPr>
          <p:blipFill>
            <a:blip r:embed="rId3">
              <a:extLst>
                <a:ext uri="{28A0092B-C50C-407E-A947-70E740481C1C}">
                  <a14:useLocalDpi xmlns:a14="http://schemas.microsoft.com/office/drawing/2010/main" val="0"/>
                </a:ext>
              </a:extLst>
            </a:blip>
            <a:srcRect l="18105" r="31898"/>
            <a:stretch>
              <a:fillRect/>
            </a:stretch>
          </p:blipFill>
          <p:spPr bwMode="auto">
            <a:xfrm>
              <a:off x="1016000" y="2032000"/>
              <a:ext cx="45593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40360"/>
            <a:ext cx="11703050" cy="878840"/>
          </a:xfrm>
        </p:spPr>
        <p:txBody>
          <a:bodyPr/>
          <a:lstStyle/>
          <a:p>
            <a:pPr>
              <a:defRPr/>
            </a:pPr>
            <a:r>
              <a:rPr lang="en-US" sz="4000" dirty="0" smtClean="0"/>
              <a:t>Leading Customers</a:t>
            </a:r>
            <a:endParaRPr sz="4000" dirty="0"/>
          </a:p>
        </p:txBody>
      </p:sp>
      <p:pic>
        <p:nvPicPr>
          <p:cNvPr id="20" name="Picture 8" descr="http://t1.gstatic.com/images?q=tbn:ANd9GcQK58It3tsjcQHeCLNGwZPJ3CKh0RJeU3Kymgz4Ve4bZu0329PWqQ"/>
          <p:cNvPicPr>
            <a:picLocks noChangeAspect="1" noChangeArrowheads="1"/>
          </p:cNvPicPr>
          <p:nvPr/>
        </p:nvPicPr>
        <p:blipFill rotWithShape="1">
          <a:blip r:embed="rId2"/>
          <a:srcRect t="1" b="2453"/>
          <a:stretch/>
        </p:blipFill>
        <p:spPr bwMode="auto">
          <a:xfrm>
            <a:off x="9042400" y="1776413"/>
            <a:ext cx="1081088" cy="1054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4" descr="http://cdn.igyaan.in/igyaanin/wp-content/uploads/tata-indicom-logo.jpg"/>
          <p:cNvPicPr>
            <a:picLocks noChangeAspect="1" noChangeArrowheads="1"/>
          </p:cNvPicPr>
          <p:nvPr/>
        </p:nvPicPr>
        <p:blipFill>
          <a:blip r:embed="rId3"/>
          <a:srcRect/>
          <a:stretch>
            <a:fillRect/>
          </a:stretch>
        </p:blipFill>
        <p:spPr bwMode="auto">
          <a:xfrm>
            <a:off x="6783388" y="1776413"/>
            <a:ext cx="1004887" cy="1004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0" descr="http://www.berryil.com/blog/wp-content/uploads/2012/02/159.jpg"/>
          <p:cNvPicPr>
            <a:picLocks noChangeAspect="1" noChangeArrowheads="1"/>
          </p:cNvPicPr>
          <p:nvPr/>
        </p:nvPicPr>
        <p:blipFill rotWithShape="1">
          <a:blip r:embed="rId4"/>
          <a:srcRect b="23490"/>
          <a:stretch/>
        </p:blipFill>
        <p:spPr bwMode="auto">
          <a:xfrm>
            <a:off x="1739900" y="3473450"/>
            <a:ext cx="925513" cy="957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24" descr="http://www.gn.cellcomgsm.com/images/logo_left.jpg"/>
          <p:cNvPicPr>
            <a:picLocks noChangeAspect="1" noChangeArrowheads="1"/>
          </p:cNvPicPr>
          <p:nvPr/>
        </p:nvPicPr>
        <p:blipFill rotWithShape="1">
          <a:blip r:embed="rId5"/>
          <a:srcRect r="7320"/>
          <a:stretch/>
        </p:blipFill>
        <p:spPr bwMode="auto">
          <a:xfrm>
            <a:off x="4518025" y="1776413"/>
            <a:ext cx="1422400" cy="1055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32" descr="http://2.bp.blogspot.com/_K-p-BfClclU/S6nA2jc0iRI/AAAAAAAAA8E/bfiUvPnrvzE/s320/mero_mobile_logo.jpg"/>
          <p:cNvPicPr>
            <a:picLocks noChangeAspect="1" noChangeArrowheads="1"/>
          </p:cNvPicPr>
          <p:nvPr/>
        </p:nvPicPr>
        <p:blipFill>
          <a:blip r:embed="rId6"/>
          <a:srcRect/>
          <a:stretch>
            <a:fillRect/>
          </a:stretch>
        </p:blipFill>
        <p:spPr bwMode="auto">
          <a:xfrm>
            <a:off x="4148138" y="3454400"/>
            <a:ext cx="1171575" cy="104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24" descr="Kyiv Star">
            <a:hlinkClick r:id="rId7"/>
          </p:cNvPr>
          <p:cNvPicPr>
            <a:picLocks noChangeAspect="1" noChangeArrowheads="1"/>
          </p:cNvPicPr>
          <p:nvPr/>
        </p:nvPicPr>
        <p:blipFill>
          <a:blip r:embed="rId8"/>
          <a:srcRect/>
          <a:stretch>
            <a:fillRect/>
          </a:stretch>
        </p:blipFill>
        <p:spPr bwMode="auto">
          <a:xfrm>
            <a:off x="6783388" y="3470275"/>
            <a:ext cx="1025525" cy="1025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8" descr="http://www.tehno-cist.com.mk/images/content/makedonski_telekom.png"/>
          <p:cNvPicPr>
            <a:picLocks noChangeAspect="1" noChangeArrowheads="1"/>
          </p:cNvPicPr>
          <p:nvPr/>
        </p:nvPicPr>
        <p:blipFill>
          <a:blip r:embed="rId9"/>
          <a:srcRect/>
          <a:stretch>
            <a:fillRect/>
          </a:stretch>
        </p:blipFill>
        <p:spPr bwMode="auto">
          <a:xfrm>
            <a:off x="5619750" y="5053013"/>
            <a:ext cx="2328863" cy="987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Picture 40" descr="http://upload.wikimedia.org/wikipedia/commons/3/38/Effortel_logo.png"/>
          <p:cNvPicPr>
            <a:picLocks noChangeAspect="1" noChangeArrowheads="1"/>
          </p:cNvPicPr>
          <p:nvPr/>
        </p:nvPicPr>
        <p:blipFill rotWithShape="1">
          <a:blip r:embed="rId10"/>
          <a:srcRect b="28772"/>
          <a:stretch/>
        </p:blipFill>
        <p:spPr bwMode="auto">
          <a:xfrm>
            <a:off x="1027113" y="5211763"/>
            <a:ext cx="4292600" cy="669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Picture 42" descr="LogoUnefon.png"/>
          <p:cNvPicPr>
            <a:picLocks noChangeAspect="1" noChangeArrowheads="1"/>
          </p:cNvPicPr>
          <p:nvPr/>
        </p:nvPicPr>
        <p:blipFill>
          <a:blip r:embed="rId11"/>
          <a:srcRect/>
          <a:stretch>
            <a:fillRect/>
          </a:stretch>
        </p:blipFill>
        <p:spPr bwMode="auto">
          <a:xfrm>
            <a:off x="8766175" y="5251450"/>
            <a:ext cx="2957513" cy="590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10" descr="קובץ:Mirs Logo.svg"/>
          <p:cNvPicPr>
            <a:picLocks noChangeAspect="1" noChangeArrowheads="1"/>
          </p:cNvPicPr>
          <p:nvPr/>
        </p:nvPicPr>
        <p:blipFill>
          <a:blip r:embed="rId12"/>
          <a:srcRect/>
          <a:stretch>
            <a:fillRect/>
          </a:stretch>
        </p:blipFill>
        <p:spPr bwMode="auto">
          <a:xfrm>
            <a:off x="10693400" y="6342063"/>
            <a:ext cx="1635125" cy="890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 name="Picture 12" descr="http://technmarketing.com/wp-content/uploads/2009/05/cellcom_logo.jpg"/>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684213" y="6553200"/>
            <a:ext cx="2489200" cy="846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5" name="Picture 34" descr="MTS-Logo"/>
          <p:cNvPicPr>
            <a:picLocks noChangeAspect="1" noChangeArrowheads="1"/>
          </p:cNvPicPr>
          <p:nvPr/>
        </p:nvPicPr>
        <p:blipFill>
          <a:blip r:embed="rId14"/>
          <a:srcRect/>
          <a:stretch>
            <a:fillRect/>
          </a:stretch>
        </p:blipFill>
        <p:spPr bwMode="auto">
          <a:xfrm>
            <a:off x="9105900" y="3421063"/>
            <a:ext cx="1890713" cy="8985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Tricom"/>
          <p:cNvPicPr>
            <a:picLocks noChangeAspect="1" noChangeArrowheads="1"/>
          </p:cNvPicPr>
          <p:nvPr/>
        </p:nvPicPr>
        <p:blipFill rotWithShape="1">
          <a:blip r:embed="rId15"/>
          <a:srcRect l="20250" r="19750" b="-1082"/>
          <a:stretch/>
        </p:blipFill>
        <p:spPr bwMode="auto">
          <a:xfrm>
            <a:off x="1985963" y="1828800"/>
            <a:ext cx="1408112" cy="94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api.click.ph/vav/smart_menu/lg_mai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3596" y="6525220"/>
            <a:ext cx="1952308" cy="109680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50737" y="8001000"/>
            <a:ext cx="3493767" cy="1247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Shar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96150" y="8405018"/>
            <a:ext cx="3050682" cy="439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AutoShape 11" descr="Image result for golantelecom"/>
          <p:cNvSpPr>
            <a:spLocks noChangeAspect="1" noChangeArrowheads="1"/>
          </p:cNvSpPr>
          <p:nvPr/>
        </p:nvSpPr>
        <p:spPr bwMode="auto">
          <a:xfrm>
            <a:off x="127841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37" name="Picture 13" descr="https://golantelecom.co.il/gui_lib/_common/images/golan-telecom-logo.png"/>
          <p:cNvPicPr>
            <a:picLocks noChangeAspect="1" noChangeArrowheads="1"/>
          </p:cNvPicPr>
          <p:nvPr/>
        </p:nvPicPr>
        <p:blipFill rotWithShape="1">
          <a:blip r:embed="rId19">
            <a:extLst>
              <a:ext uri="{28A0092B-C50C-407E-A947-70E740481C1C}">
                <a14:useLocalDpi xmlns:a14="http://schemas.microsoft.com/office/drawing/2010/main" val="0"/>
              </a:ext>
            </a:extLst>
          </a:blip>
          <a:srcRect b="16693"/>
          <a:stretch/>
        </p:blipFill>
        <p:spPr bwMode="auto">
          <a:xfrm>
            <a:off x="8208962" y="6633923"/>
            <a:ext cx="2003254" cy="87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886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028"/>
                                        </p:tgtEl>
                                        <p:attrNameLst>
                                          <p:attrName>style.visibility</p:attrName>
                                        </p:attrNameLst>
                                      </p:cBhvr>
                                      <p:to>
                                        <p:strVal val="visible"/>
                                      </p:to>
                                    </p:set>
                                    <p:anim calcmode="lin" valueType="num">
                                      <p:cBhvr>
                                        <p:cTn id="79" dur="500" fill="hold"/>
                                        <p:tgtEl>
                                          <p:spTgt spid="1028"/>
                                        </p:tgtEl>
                                        <p:attrNameLst>
                                          <p:attrName>ppt_w</p:attrName>
                                        </p:attrNameLst>
                                      </p:cBhvr>
                                      <p:tavLst>
                                        <p:tav tm="0">
                                          <p:val>
                                            <p:fltVal val="0"/>
                                          </p:val>
                                        </p:tav>
                                        <p:tav tm="100000">
                                          <p:val>
                                            <p:strVal val="#ppt_w"/>
                                          </p:val>
                                        </p:tav>
                                      </p:tavLst>
                                    </p:anim>
                                    <p:anim calcmode="lin" valueType="num">
                                      <p:cBhvr>
                                        <p:cTn id="80" dur="500" fill="hold"/>
                                        <p:tgtEl>
                                          <p:spTgt spid="1028"/>
                                        </p:tgtEl>
                                        <p:attrNameLst>
                                          <p:attrName>ppt_h</p:attrName>
                                        </p:attrNameLst>
                                      </p:cBhvr>
                                      <p:tavLst>
                                        <p:tav tm="0">
                                          <p:val>
                                            <p:fltVal val="0"/>
                                          </p:val>
                                        </p:tav>
                                        <p:tav tm="100000">
                                          <p:val>
                                            <p:strVal val="#ppt_h"/>
                                          </p:val>
                                        </p:tav>
                                      </p:tavLst>
                                    </p:anim>
                                    <p:animEffect transition="in" filter="fade">
                                      <p:cBhvr>
                                        <p:cTn id="81" dur="500"/>
                                        <p:tgtEl>
                                          <p:spTgt spid="1028"/>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1037"/>
                                        </p:tgtEl>
                                        <p:attrNameLst>
                                          <p:attrName>style.visibility</p:attrName>
                                        </p:attrNameLst>
                                      </p:cBhvr>
                                      <p:to>
                                        <p:strVal val="visible"/>
                                      </p:to>
                                    </p:set>
                                    <p:anim calcmode="lin" valueType="num">
                                      <p:cBhvr>
                                        <p:cTn id="85" dur="500" fill="hold"/>
                                        <p:tgtEl>
                                          <p:spTgt spid="1037"/>
                                        </p:tgtEl>
                                        <p:attrNameLst>
                                          <p:attrName>ppt_w</p:attrName>
                                        </p:attrNameLst>
                                      </p:cBhvr>
                                      <p:tavLst>
                                        <p:tav tm="0">
                                          <p:val>
                                            <p:fltVal val="0"/>
                                          </p:val>
                                        </p:tav>
                                        <p:tav tm="100000">
                                          <p:val>
                                            <p:strVal val="#ppt_w"/>
                                          </p:val>
                                        </p:tav>
                                      </p:tavLst>
                                    </p:anim>
                                    <p:anim calcmode="lin" valueType="num">
                                      <p:cBhvr>
                                        <p:cTn id="86" dur="500" fill="hold"/>
                                        <p:tgtEl>
                                          <p:spTgt spid="1037"/>
                                        </p:tgtEl>
                                        <p:attrNameLst>
                                          <p:attrName>ppt_h</p:attrName>
                                        </p:attrNameLst>
                                      </p:cBhvr>
                                      <p:tavLst>
                                        <p:tav tm="0">
                                          <p:val>
                                            <p:fltVal val="0"/>
                                          </p:val>
                                        </p:tav>
                                        <p:tav tm="100000">
                                          <p:val>
                                            <p:strVal val="#ppt_h"/>
                                          </p:val>
                                        </p:tav>
                                      </p:tavLst>
                                    </p:anim>
                                    <p:animEffect transition="in" filter="fade">
                                      <p:cBhvr>
                                        <p:cTn id="87" dur="500"/>
                                        <p:tgtEl>
                                          <p:spTgt spid="1037"/>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1031"/>
                                        </p:tgtEl>
                                        <p:attrNameLst>
                                          <p:attrName>style.visibility</p:attrName>
                                        </p:attrNameLst>
                                      </p:cBhvr>
                                      <p:to>
                                        <p:strVal val="visible"/>
                                      </p:to>
                                    </p:set>
                                    <p:anim calcmode="lin" valueType="num">
                                      <p:cBhvr>
                                        <p:cTn id="97" dur="500" fill="hold"/>
                                        <p:tgtEl>
                                          <p:spTgt spid="1031"/>
                                        </p:tgtEl>
                                        <p:attrNameLst>
                                          <p:attrName>ppt_w</p:attrName>
                                        </p:attrNameLst>
                                      </p:cBhvr>
                                      <p:tavLst>
                                        <p:tav tm="0">
                                          <p:val>
                                            <p:fltVal val="0"/>
                                          </p:val>
                                        </p:tav>
                                        <p:tav tm="100000">
                                          <p:val>
                                            <p:strVal val="#ppt_w"/>
                                          </p:val>
                                        </p:tav>
                                      </p:tavLst>
                                    </p:anim>
                                    <p:anim calcmode="lin" valueType="num">
                                      <p:cBhvr>
                                        <p:cTn id="98" dur="500" fill="hold"/>
                                        <p:tgtEl>
                                          <p:spTgt spid="1031"/>
                                        </p:tgtEl>
                                        <p:attrNameLst>
                                          <p:attrName>ppt_h</p:attrName>
                                        </p:attrNameLst>
                                      </p:cBhvr>
                                      <p:tavLst>
                                        <p:tav tm="0">
                                          <p:val>
                                            <p:fltVal val="0"/>
                                          </p:val>
                                        </p:tav>
                                        <p:tav tm="100000">
                                          <p:val>
                                            <p:strVal val="#ppt_h"/>
                                          </p:val>
                                        </p:tav>
                                      </p:tavLst>
                                    </p:anim>
                                    <p:animEffect transition="in" filter="fade">
                                      <p:cBhvr>
                                        <p:cTn id="99" dur="500"/>
                                        <p:tgtEl>
                                          <p:spTgt spid="1031"/>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1033"/>
                                        </p:tgtEl>
                                        <p:attrNameLst>
                                          <p:attrName>style.visibility</p:attrName>
                                        </p:attrNameLst>
                                      </p:cBhvr>
                                      <p:to>
                                        <p:strVal val="visible"/>
                                      </p:to>
                                    </p:set>
                                    <p:anim calcmode="lin" valueType="num">
                                      <p:cBhvr>
                                        <p:cTn id="103" dur="500" fill="hold"/>
                                        <p:tgtEl>
                                          <p:spTgt spid="1033"/>
                                        </p:tgtEl>
                                        <p:attrNameLst>
                                          <p:attrName>ppt_w</p:attrName>
                                        </p:attrNameLst>
                                      </p:cBhvr>
                                      <p:tavLst>
                                        <p:tav tm="0">
                                          <p:val>
                                            <p:fltVal val="0"/>
                                          </p:val>
                                        </p:tav>
                                        <p:tav tm="100000">
                                          <p:val>
                                            <p:strVal val="#ppt_w"/>
                                          </p:val>
                                        </p:tav>
                                      </p:tavLst>
                                    </p:anim>
                                    <p:anim calcmode="lin" valueType="num">
                                      <p:cBhvr>
                                        <p:cTn id="104" dur="500" fill="hold"/>
                                        <p:tgtEl>
                                          <p:spTgt spid="1033"/>
                                        </p:tgtEl>
                                        <p:attrNameLst>
                                          <p:attrName>ppt_h</p:attrName>
                                        </p:attrNameLst>
                                      </p:cBhvr>
                                      <p:tavLst>
                                        <p:tav tm="0">
                                          <p:val>
                                            <p:fltVal val="0"/>
                                          </p:val>
                                        </p:tav>
                                        <p:tav tm="100000">
                                          <p:val>
                                            <p:strVal val="#ppt_h"/>
                                          </p:val>
                                        </p:tav>
                                      </p:tavLst>
                                    </p:anim>
                                    <p:animEffect transition="in" filter="fade">
                                      <p:cBhvr>
                                        <p:cTn id="105"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Customers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7154099"/>
              </p:ext>
            </p:extLst>
          </p:nvPr>
        </p:nvGraphicFramePr>
        <p:xfrm>
          <a:off x="0" y="1295400"/>
          <a:ext cx="12979400" cy="7380340"/>
        </p:xfrm>
        <a:graphic>
          <a:graphicData uri="http://schemas.openxmlformats.org/drawingml/2006/table">
            <a:tbl>
              <a:tblPr firstRow="1" bandRow="1">
                <a:solidFill>
                  <a:schemeClr val="bg1">
                    <a:lumMod val="95000"/>
                  </a:schemeClr>
                </a:solidFill>
                <a:tableStyleId>{912C8C85-51F0-491E-9774-3900AFEF0FD7}</a:tableStyleId>
              </a:tblPr>
              <a:tblGrid>
                <a:gridCol w="2409350"/>
                <a:gridCol w="3788250"/>
                <a:gridCol w="1066800"/>
                <a:gridCol w="5715000"/>
              </a:tblGrid>
              <a:tr h="348529">
                <a:tc>
                  <a:txBody>
                    <a:bodyPr/>
                    <a:lstStyle/>
                    <a:p>
                      <a:pPr algn="l" rtl="0" fontAlgn="ctr"/>
                      <a:r>
                        <a:rPr lang="en-US" sz="2400" u="none" strike="noStrike" dirty="0" smtClean="0">
                          <a:effectLst/>
                          <a:latin typeface="DINComp-Medium" panose="020B0604020101020102" pitchFamily="34" charset="0"/>
                          <a:cs typeface="DINComp-Medium" panose="020B0604020101020102" pitchFamily="34" charset="0"/>
                        </a:rPr>
                        <a:t>CUSTOMER</a:t>
                      </a:r>
                      <a:endParaRPr lang="en-US" sz="2400" b="1" i="0" u="none" strike="noStrike" dirty="0">
                        <a:solidFill>
                          <a:srgbClr val="FFFFFF"/>
                        </a:solidFill>
                        <a:effectLst/>
                        <a:latin typeface="DINComp-Medium" panose="020B0604020101020102" pitchFamily="34" charset="0"/>
                        <a:cs typeface="DINComp-Medium" panose="020B0604020101020102" pitchFamily="34" charset="0"/>
                      </a:endParaRPr>
                    </a:p>
                  </a:txBody>
                  <a:tcPr anchor="ctr">
                    <a:solidFill>
                      <a:srgbClr val="0088B8"/>
                    </a:solidFill>
                  </a:tcPr>
                </a:tc>
                <a:tc>
                  <a:txBody>
                    <a:bodyPr/>
                    <a:lstStyle/>
                    <a:p>
                      <a:pPr algn="l" rtl="0" fontAlgn="ctr"/>
                      <a:r>
                        <a:rPr lang="en-US" sz="2400" u="none" strike="noStrike" dirty="0" smtClean="0">
                          <a:effectLst/>
                          <a:latin typeface="DINComp" panose="020B0504020101020102" pitchFamily="34" charset="0"/>
                          <a:cs typeface="DINComp" panose="020B0504020101020102" pitchFamily="34" charset="0"/>
                        </a:rPr>
                        <a:t>COUNTRY</a:t>
                      </a:r>
                      <a:endParaRPr lang="en-US" sz="2400" b="1" i="0" u="none" strike="noStrike" dirty="0">
                        <a:solidFill>
                          <a:srgbClr val="FFFFFF"/>
                        </a:solidFill>
                        <a:effectLst/>
                        <a:latin typeface="DINComp" panose="020B0504020101020102" pitchFamily="34" charset="0"/>
                        <a:cs typeface="DINComp" panose="020B0504020101020102" pitchFamily="34" charset="0"/>
                      </a:endParaRPr>
                    </a:p>
                  </a:txBody>
                  <a:tcPr anchor="ctr">
                    <a:solidFill>
                      <a:srgbClr val="0088B8"/>
                    </a:solidFill>
                  </a:tcPr>
                </a:tc>
                <a:tc>
                  <a:txBody>
                    <a:bodyPr/>
                    <a:lstStyle/>
                    <a:p>
                      <a:pPr algn="l" rtl="0" fontAlgn="ctr"/>
                      <a:r>
                        <a:rPr lang="en-US" sz="2400" u="none" strike="noStrike" dirty="0" smtClean="0">
                          <a:effectLst/>
                          <a:latin typeface="DINComp" panose="020B0504020101020102" pitchFamily="34" charset="0"/>
                          <a:cs typeface="DINComp" panose="020B0504020101020102" pitchFamily="34" charset="0"/>
                        </a:rPr>
                        <a:t>SIZE</a:t>
                      </a:r>
                      <a:endParaRPr lang="en-US" sz="2400" b="1" i="0" u="none" strike="noStrike" dirty="0">
                        <a:solidFill>
                          <a:srgbClr val="FFFFFF"/>
                        </a:solidFill>
                        <a:effectLst/>
                        <a:latin typeface="DINComp" panose="020B0504020101020102" pitchFamily="34" charset="0"/>
                        <a:cs typeface="DINComp" panose="020B0504020101020102" pitchFamily="34" charset="0"/>
                      </a:endParaRPr>
                    </a:p>
                  </a:txBody>
                  <a:tcPr anchor="ctr">
                    <a:solidFill>
                      <a:srgbClr val="0088B8"/>
                    </a:solidFill>
                  </a:tcPr>
                </a:tc>
                <a:tc>
                  <a:txBody>
                    <a:bodyPr/>
                    <a:lstStyle/>
                    <a:p>
                      <a:pPr algn="l" rtl="0" fontAlgn="ctr"/>
                      <a:r>
                        <a:rPr lang="en-US" sz="2400" u="none" strike="noStrike" dirty="0" smtClean="0">
                          <a:effectLst/>
                          <a:latin typeface="DINComp" panose="020B0504020101020102" pitchFamily="34" charset="0"/>
                          <a:cs typeface="DINComp" panose="020B0504020101020102" pitchFamily="34" charset="0"/>
                        </a:rPr>
                        <a:t>PRODUCTS</a:t>
                      </a:r>
                      <a:endParaRPr lang="en-US" sz="2400" b="1" i="0" u="none" strike="noStrike" dirty="0">
                        <a:solidFill>
                          <a:srgbClr val="FFFFFF"/>
                        </a:solidFill>
                        <a:effectLst/>
                        <a:latin typeface="DINComp" panose="020B0504020101020102" pitchFamily="34" charset="0"/>
                        <a:cs typeface="DINComp" panose="020B0504020101020102" pitchFamily="34" charset="0"/>
                      </a:endParaRPr>
                    </a:p>
                  </a:txBody>
                  <a:tcPr anchor="ctr">
                    <a:solidFill>
                      <a:srgbClr val="0088B8"/>
                    </a:solidFill>
                  </a:tcPr>
                </a:tc>
              </a:tr>
              <a:tr h="291143">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EUROPEAN CARRIER</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 ---</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11M+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MDM+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291143">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LATAM CARRIER * </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Chile</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5M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MDM+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579120">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IUSACELL</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Mexico</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16M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MDM+ (Voicemail, WHC/NFM, SMSC, MDM+)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487680">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HOT MOBILE</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Israel</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1M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MDM+ (BMS, SMSC, USSD,MDM+)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615800">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MAKEDONSKI TELEKOM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Macedonia</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0.5M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CanVAS (Voicemail) for fixed network</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291143">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MTS</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India</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20M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MDM+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624840">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EFFORTEL</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Belgium, France, Italy, Taiwan</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1M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CanVAS (Voicemail, WHC/NFM)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412150">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PELEPHONE</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Israel</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3M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MDM+ (MMSC, BMS, MDM+)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412150">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CELLCOM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Israel</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3M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CanVAS (MMSC, BMS)</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291143">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MTN</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Nigeria</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20M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USSD Callback</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412150">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KYIVSTAR</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Ukraine</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25M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IVR + Songmatcher</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412150">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ORANGE</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Dominican Republic</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0.5M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MDM+ (MMSC, MDM+, SMSC)</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579950">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GOLAN TELECOM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Israel</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0.5M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1800" kern="1200" dirty="0" smtClean="0">
                          <a:latin typeface="DINComp" panose="020B0504020101020102" pitchFamily="34" charset="0"/>
                          <a:cs typeface="DINComp" panose="020B0504020101020102" pitchFamily="34" charset="0"/>
                          <a:sym typeface="Gill Sans" charset="0"/>
                        </a:rPr>
                        <a:t>CanVAS (SMSC, MMSC, Voicemail, WHC/NFM, BMS)</a:t>
                      </a:r>
                      <a:endParaRPr lang="en-US" sz="18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r h="412150">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YOUPHONE</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Israel</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100K</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c>
                  <a:txBody>
                    <a:bodyPr/>
                    <a:lstStyle/>
                    <a:p>
                      <a:pPr algn="l" rtl="0" fontAlgn="ctr"/>
                      <a:r>
                        <a:rPr lang="en-US" sz="2000" kern="1200" dirty="0" smtClean="0">
                          <a:latin typeface="DINComp" panose="020B0504020101020102" pitchFamily="34" charset="0"/>
                          <a:cs typeface="DINComp" panose="020B0504020101020102" pitchFamily="34" charset="0"/>
                          <a:sym typeface="Gill Sans" charset="0"/>
                        </a:rPr>
                        <a:t>MDM+ (SMSC, MDM+)</a:t>
                      </a:r>
                      <a:endParaRPr lang="en-US" sz="2000" kern="1200" dirty="0" smtClean="0">
                        <a:solidFill>
                          <a:srgbClr val="2799ED"/>
                        </a:solidFill>
                        <a:latin typeface="DINComp" panose="020B0504020101020102" pitchFamily="34" charset="0"/>
                        <a:ea typeface="DIN-MediumAlternate" charset="0"/>
                        <a:cs typeface="DINComp" panose="020B0504020101020102" pitchFamily="34" charset="0"/>
                        <a:sym typeface="Gill Sans" charset="0"/>
                      </a:endParaRPr>
                    </a:p>
                  </a:txBody>
                  <a:tcPr anchor="ctr"/>
                </a:tc>
              </a:tr>
            </a:tbl>
          </a:graphicData>
        </a:graphic>
      </p:graphicFrame>
      <p:sp>
        <p:nvSpPr>
          <p:cNvPr id="7" name="TextBox 6"/>
          <p:cNvSpPr txBox="1"/>
          <p:nvPr/>
        </p:nvSpPr>
        <p:spPr>
          <a:xfrm>
            <a:off x="260610" y="8953380"/>
            <a:ext cx="1441485" cy="400110"/>
          </a:xfrm>
          <a:prstGeom prst="rect">
            <a:avLst/>
          </a:prstGeom>
          <a:noFill/>
        </p:spPr>
        <p:txBody>
          <a:bodyPr wrap="none" rtlCol="0">
            <a:spAutoFit/>
          </a:bodyPr>
          <a:lstStyle/>
          <a:p>
            <a:r>
              <a:rPr lang="en-US" sz="2000" b="1" dirty="0">
                <a:solidFill>
                  <a:schemeClr val="tx1"/>
                </a:solidFill>
                <a:latin typeface="Calibri" pitchFamily="-65" charset="0"/>
                <a:ea typeface="DIN-MediumAlternate" charset="0"/>
                <a:cs typeface="Arial" charset="0"/>
              </a:rPr>
              <a:t>* In process</a:t>
            </a:r>
          </a:p>
        </p:txBody>
      </p:sp>
    </p:spTree>
    <p:extLst>
      <p:ext uri="{BB962C8B-B14F-4D97-AF65-F5344CB8AC3E}">
        <p14:creationId xmlns:p14="http://schemas.microsoft.com/office/powerpoint/2010/main" val="7821590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H="1" flipV="1">
            <a:off x="177799" y="1447800"/>
            <a:ext cx="4109721" cy="8153400"/>
          </a:xfrm>
          <a:prstGeom prst="rect">
            <a:avLst/>
          </a:prstGeom>
          <a:gradFill flip="none" rotWithShape="1">
            <a:gsLst>
              <a:gs pos="0">
                <a:schemeClr val="bg1">
                  <a:lumMod val="95000"/>
                  <a:shade val="30000"/>
                  <a:satMod val="115000"/>
                </a:schemeClr>
              </a:gs>
              <a:gs pos="22000">
                <a:schemeClr val="bg1">
                  <a:lumMod val="95000"/>
                  <a:shade val="67500"/>
                  <a:satMod val="115000"/>
                </a:schemeClr>
              </a:gs>
              <a:gs pos="30000">
                <a:srgbClr val="DFDFDF"/>
              </a:gs>
              <a:gs pos="100000">
                <a:schemeClr val="bg1"/>
              </a:gs>
            </a:gsLst>
            <a:lin ang="54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Rectangle 21"/>
          <p:cNvSpPr/>
          <p:nvPr/>
        </p:nvSpPr>
        <p:spPr>
          <a:xfrm flipH="1" flipV="1">
            <a:off x="4444999" y="1447800"/>
            <a:ext cx="4109721" cy="8153400"/>
          </a:xfrm>
          <a:prstGeom prst="rect">
            <a:avLst/>
          </a:prstGeom>
          <a:gradFill flip="none" rotWithShape="1">
            <a:gsLst>
              <a:gs pos="0">
                <a:schemeClr val="bg1">
                  <a:lumMod val="95000"/>
                  <a:shade val="30000"/>
                  <a:satMod val="115000"/>
                </a:schemeClr>
              </a:gs>
              <a:gs pos="22000">
                <a:schemeClr val="bg1">
                  <a:lumMod val="95000"/>
                  <a:shade val="67500"/>
                  <a:satMod val="115000"/>
                </a:schemeClr>
              </a:gs>
              <a:gs pos="30000">
                <a:srgbClr val="DFDFDF"/>
              </a:gs>
              <a:gs pos="100000">
                <a:schemeClr val="bg1"/>
              </a:gs>
            </a:gsLst>
            <a:lin ang="54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Rectangle 22"/>
          <p:cNvSpPr/>
          <p:nvPr/>
        </p:nvSpPr>
        <p:spPr>
          <a:xfrm flipH="1" flipV="1">
            <a:off x="8734898" y="1464010"/>
            <a:ext cx="4109721" cy="8153400"/>
          </a:xfrm>
          <a:prstGeom prst="rect">
            <a:avLst/>
          </a:prstGeom>
          <a:gradFill flip="none" rotWithShape="1">
            <a:gsLst>
              <a:gs pos="0">
                <a:schemeClr val="bg1">
                  <a:lumMod val="95000"/>
                  <a:shade val="30000"/>
                  <a:satMod val="115000"/>
                </a:schemeClr>
              </a:gs>
              <a:gs pos="22000">
                <a:schemeClr val="bg1">
                  <a:lumMod val="95000"/>
                  <a:shade val="67500"/>
                  <a:satMod val="115000"/>
                </a:schemeClr>
              </a:gs>
              <a:gs pos="30000">
                <a:srgbClr val="DFDFDF"/>
              </a:gs>
              <a:gs pos="100000">
                <a:schemeClr val="bg1"/>
              </a:gs>
            </a:gsLst>
            <a:lin ang="54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p:txBody>
          <a:bodyPr/>
          <a:lstStyle/>
          <a:p>
            <a:pPr>
              <a:defRPr/>
            </a:pPr>
            <a:r>
              <a:rPr lang="en-US" sz="4000" dirty="0" smtClean="0">
                <a:solidFill>
                  <a:srgbClr val="0088B8"/>
                </a:solidFill>
                <a:ea typeface="+mj-ea"/>
              </a:rPr>
              <a:t>Case Studies</a:t>
            </a:r>
            <a:endParaRPr lang="en-US" sz="4000" dirty="0">
              <a:solidFill>
                <a:srgbClr val="0088B8"/>
              </a:solidFill>
              <a:ea typeface="+mj-ea"/>
            </a:endParaRPr>
          </a:p>
        </p:txBody>
      </p:sp>
      <p:sp>
        <p:nvSpPr>
          <p:cNvPr id="50179" name="Rectangle 2"/>
          <p:cNvSpPr>
            <a:spLocks/>
          </p:cNvSpPr>
          <p:nvPr/>
        </p:nvSpPr>
        <p:spPr bwMode="auto">
          <a:xfrm>
            <a:off x="406400" y="3124200"/>
            <a:ext cx="3886201"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rtl="1" eaLnBrk="1" hangingPunct="1"/>
            <a:r>
              <a:rPr lang="en-US" altLang="en-US" sz="2200" dirty="0" smtClean="0">
                <a:solidFill>
                  <a:srgbClr val="62615F"/>
                </a:solidFill>
                <a:latin typeface="DINComp" pitchFamily="34" charset="0"/>
                <a:ea typeface="DIN-RegularAlternate" charset="0"/>
                <a:cs typeface="DINComp" pitchFamily="34" charset="0"/>
              </a:rPr>
              <a:t>Mexico's 3rd largest wireless telecommunications operator. </a:t>
            </a:r>
          </a:p>
          <a:p>
            <a:pPr algn="l" eaLnBrk="1" hangingPunct="1"/>
            <a:r>
              <a:rPr lang="en-US" altLang="en-US" sz="2200" dirty="0" smtClean="0">
                <a:solidFill>
                  <a:srgbClr val="62615F"/>
                </a:solidFill>
                <a:latin typeface="DINComp" pitchFamily="34" charset="0"/>
                <a:ea typeface="DIN-RegularAlternate" charset="0"/>
                <a:cs typeface="DINComp" pitchFamily="34" charset="0"/>
              </a:rPr>
              <a:t>Over 10 million subscribers (67% prepaid)</a:t>
            </a:r>
          </a:p>
          <a:p>
            <a:pPr algn="l" eaLnBrk="1" hangingPunct="1"/>
            <a:endParaRPr lang="en-US" altLang="en-US" sz="2200" dirty="0" smtClean="0">
              <a:solidFill>
                <a:srgbClr val="62615F"/>
              </a:solidFill>
              <a:latin typeface="DINComp" pitchFamily="34" charset="0"/>
              <a:ea typeface="DIN-RegularAlternate" charset="0"/>
              <a:cs typeface="DINComp" pitchFamily="34" charset="0"/>
            </a:endParaRPr>
          </a:p>
          <a:p>
            <a:pPr algn="l" eaLnBrk="1" hangingPunct="1"/>
            <a:r>
              <a:rPr lang="en-US" altLang="en-US" sz="2200" b="1" dirty="0" smtClean="0">
                <a:solidFill>
                  <a:srgbClr val="62615F"/>
                </a:solidFill>
                <a:latin typeface="DINComp" pitchFamily="34" charset="0"/>
                <a:ea typeface="DIN-RegularAlternate" charset="0"/>
                <a:cs typeface="DINComp" pitchFamily="34" charset="0"/>
              </a:rPr>
              <a:t/>
            </a:r>
            <a:br>
              <a:rPr lang="en-US" altLang="en-US" sz="2200" b="1" dirty="0" smtClean="0">
                <a:solidFill>
                  <a:srgbClr val="62615F"/>
                </a:solidFill>
                <a:latin typeface="DINComp" pitchFamily="34" charset="0"/>
                <a:ea typeface="DIN-RegularAlternate" charset="0"/>
                <a:cs typeface="DINComp" pitchFamily="34" charset="0"/>
              </a:rPr>
            </a:br>
            <a:r>
              <a:rPr lang="en-US" altLang="en-US" sz="2200" b="1" dirty="0" err="1" smtClean="0">
                <a:solidFill>
                  <a:srgbClr val="62615F"/>
                </a:solidFill>
                <a:latin typeface="DINComp" pitchFamily="34" charset="0"/>
                <a:ea typeface="DIN-RegularAlternate" charset="0"/>
                <a:cs typeface="DINComp" pitchFamily="34" charset="0"/>
              </a:rPr>
              <a:t>CallUp’s</a:t>
            </a:r>
            <a:r>
              <a:rPr lang="en-US" altLang="en-US" sz="2200" b="1" dirty="0" smtClean="0">
                <a:solidFill>
                  <a:srgbClr val="62615F"/>
                </a:solidFill>
                <a:latin typeface="DINComp" pitchFamily="34" charset="0"/>
                <a:ea typeface="DIN-RegularAlternate" charset="0"/>
                <a:cs typeface="DINComp" pitchFamily="34" charset="0"/>
              </a:rPr>
              <a:t> Advanced </a:t>
            </a:r>
            <a:r>
              <a:rPr lang="en-US" altLang="en-US" sz="2200" b="1" dirty="0">
                <a:solidFill>
                  <a:srgbClr val="62615F"/>
                </a:solidFill>
                <a:latin typeface="DINComp" pitchFamily="34" charset="0"/>
                <a:ea typeface="DIN-RegularAlternate" charset="0"/>
                <a:cs typeface="DINComp" pitchFamily="34" charset="0"/>
              </a:rPr>
              <a:t>Voicemail</a:t>
            </a:r>
          </a:p>
          <a:p>
            <a:pPr algn="l" eaLnBrk="1" hangingPunct="1"/>
            <a:r>
              <a:rPr lang="en-US" altLang="en-US" sz="2200" b="1" dirty="0" smtClean="0">
                <a:solidFill>
                  <a:srgbClr val="62615F"/>
                </a:solidFill>
                <a:latin typeface="DINComp" pitchFamily="34" charset="0"/>
                <a:ea typeface="DIN-RegularAlternate" charset="0"/>
                <a:cs typeface="DINComp" pitchFamily="34" charset="0"/>
              </a:rPr>
              <a:t>Solution</a:t>
            </a:r>
          </a:p>
          <a:p>
            <a:pPr algn="l" eaLnBrk="1" hangingPunct="1"/>
            <a:endParaRPr lang="en-US" altLang="en-US" sz="2200" b="1" dirty="0">
              <a:solidFill>
                <a:srgbClr val="62615F"/>
              </a:solidFill>
              <a:latin typeface="DINComp" pitchFamily="34" charset="0"/>
              <a:ea typeface="DIN-RegularAlternate" charset="0"/>
              <a:cs typeface="DINComp" pitchFamily="34" charset="0"/>
            </a:endParaRPr>
          </a:p>
          <a:p>
            <a:pPr marL="342900" indent="-342900" algn="l" eaLnBrk="1" hangingPunct="1">
              <a:buFont typeface="Arial" panose="020B0604020202020204" pitchFamily="34" charset="0"/>
              <a:buChar char="•"/>
            </a:pPr>
            <a:r>
              <a:rPr lang="en-US" altLang="en-US" sz="2200" dirty="0" smtClean="0">
                <a:solidFill>
                  <a:srgbClr val="62615F"/>
                </a:solidFill>
                <a:latin typeface="DINComp" pitchFamily="34" charset="0"/>
                <a:ea typeface="DIN-RegularAlternate" charset="0"/>
                <a:cs typeface="DINComp" pitchFamily="34" charset="0"/>
              </a:rPr>
              <a:t>Large device management and voicemail system, distributed over 12 sites</a:t>
            </a:r>
          </a:p>
          <a:p>
            <a:pPr marL="342900" indent="-342900" algn="l" eaLnBrk="1" hangingPunct="1">
              <a:buFont typeface="Arial" panose="020B0604020202020204" pitchFamily="34" charset="0"/>
              <a:buChar char="•"/>
            </a:pPr>
            <a:r>
              <a:rPr lang="en-US" altLang="en-US" sz="2200" dirty="0" smtClean="0">
                <a:solidFill>
                  <a:srgbClr val="62615F"/>
                </a:solidFill>
                <a:latin typeface="DINComp" pitchFamily="34" charset="0"/>
                <a:ea typeface="DIN-RegularAlternate" charset="0"/>
                <a:cs typeface="DINComp" pitchFamily="34" charset="0"/>
              </a:rPr>
              <a:t>Including MDM+,IVR, SIP, DB, CVMS </a:t>
            </a:r>
          </a:p>
          <a:p>
            <a:pPr marL="342900" indent="-342900" algn="l" eaLnBrk="1" hangingPunct="1">
              <a:buFont typeface="Arial" panose="020B0604020202020204" pitchFamily="34" charset="0"/>
              <a:buChar char="•"/>
            </a:pPr>
            <a:r>
              <a:rPr lang="en-US" altLang="en-US" sz="2200" dirty="0" smtClean="0">
                <a:solidFill>
                  <a:srgbClr val="62615F"/>
                </a:solidFill>
                <a:latin typeface="DINComp" pitchFamily="34" charset="0"/>
                <a:ea typeface="DIN-RegularAlternate" charset="0"/>
                <a:cs typeface="DINComp" pitchFamily="34" charset="0"/>
              </a:rPr>
              <a:t>On-site maintenance and support</a:t>
            </a:r>
          </a:p>
          <a:p>
            <a:pPr algn="l" eaLnBrk="1" hangingPunct="1"/>
            <a:endParaRPr lang="he-IL" altLang="en-US" sz="2200" dirty="0">
              <a:solidFill>
                <a:srgbClr val="62615F"/>
              </a:solidFill>
              <a:latin typeface="DINComp" pitchFamily="34" charset="0"/>
              <a:ea typeface="DIN-RegularAlternate" charset="0"/>
              <a:cs typeface="DINComp" pitchFamily="34" charset="0"/>
            </a:endParaRPr>
          </a:p>
        </p:txBody>
      </p:sp>
      <p:sp>
        <p:nvSpPr>
          <p:cNvPr id="6" name="Rectangle 4"/>
          <p:cNvSpPr>
            <a:spLocks/>
          </p:cNvSpPr>
          <p:nvPr/>
        </p:nvSpPr>
        <p:spPr bwMode="auto">
          <a:xfrm>
            <a:off x="370840" y="5086350"/>
            <a:ext cx="52578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lnSpc>
                <a:spcPct val="70000"/>
              </a:lnSpc>
              <a:defRPr/>
            </a:pPr>
            <a:endParaRPr lang="en-US" sz="2400" dirty="0">
              <a:solidFill>
                <a:srgbClr val="2799ED"/>
              </a:solidFill>
              <a:latin typeface="DINComp" panose="020B0504020101020102" pitchFamily="34" charset="0"/>
              <a:ea typeface="DIN-RegularAlternate" charset="0"/>
              <a:cs typeface="DINComp" pitchFamily="34" charset="0"/>
            </a:endParaRPr>
          </a:p>
        </p:txBody>
      </p:sp>
      <p:pic>
        <p:nvPicPr>
          <p:cNvPr id="50184" name="Picture 10" descr="Iusacell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767513"/>
            <a:ext cx="30480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p:cNvSpPr>
          <p:nvPr/>
        </p:nvSpPr>
        <p:spPr bwMode="auto">
          <a:xfrm>
            <a:off x="4738052" y="3276600"/>
            <a:ext cx="365252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2200" dirty="0" smtClean="0">
                <a:solidFill>
                  <a:srgbClr val="62615F"/>
                </a:solidFill>
                <a:latin typeface="DINComp" pitchFamily="34" charset="0"/>
                <a:ea typeface="DIN-RegularAlternate" charset="0"/>
                <a:cs typeface="DINComp" pitchFamily="34" charset="0"/>
              </a:rPr>
              <a:t>Israel’s 4</a:t>
            </a:r>
            <a:r>
              <a:rPr lang="en-US" altLang="en-US" sz="2200" baseline="30000" dirty="0" smtClean="0">
                <a:solidFill>
                  <a:srgbClr val="62615F"/>
                </a:solidFill>
                <a:latin typeface="DINComp" pitchFamily="34" charset="0"/>
                <a:ea typeface="DIN-RegularAlternate" charset="0"/>
                <a:cs typeface="DINComp" pitchFamily="34" charset="0"/>
              </a:rPr>
              <a:t>th</a:t>
            </a:r>
            <a:r>
              <a:rPr lang="en-US" altLang="en-US" sz="2200" dirty="0" smtClean="0">
                <a:solidFill>
                  <a:srgbClr val="62615F"/>
                </a:solidFill>
                <a:latin typeface="DINComp" pitchFamily="34" charset="0"/>
                <a:ea typeface="DIN-RegularAlternate" charset="0"/>
                <a:cs typeface="DINComp" pitchFamily="34" charset="0"/>
              </a:rPr>
              <a:t> largest MNO. </a:t>
            </a:r>
          </a:p>
          <a:p>
            <a:pPr algn="l" eaLnBrk="1" hangingPunct="1"/>
            <a:r>
              <a:rPr lang="en-US" altLang="en-US" sz="2200" dirty="0" smtClean="0">
                <a:solidFill>
                  <a:srgbClr val="62615F"/>
                </a:solidFill>
                <a:latin typeface="DINComp" pitchFamily="34" charset="0"/>
                <a:ea typeface="DIN-RegularAlternate" charset="0"/>
                <a:cs typeface="DINComp" pitchFamily="34" charset="0"/>
              </a:rPr>
              <a:t>~1 million subscribers, with various card manufacturers and a complex environment.</a:t>
            </a:r>
          </a:p>
          <a:p>
            <a:pPr algn="l" eaLnBrk="1" hangingPunct="1"/>
            <a:endParaRPr lang="en-US" altLang="en-US" sz="2200" dirty="0" smtClean="0">
              <a:solidFill>
                <a:srgbClr val="62615F"/>
              </a:solidFill>
              <a:latin typeface="DINComp" pitchFamily="34" charset="0"/>
              <a:ea typeface="DIN-RegularAlternate" charset="0"/>
              <a:cs typeface="DINComp" pitchFamily="34" charset="0"/>
            </a:endParaRPr>
          </a:p>
          <a:p>
            <a:pPr algn="l" eaLnBrk="1" hangingPunct="1"/>
            <a:endParaRPr lang="en-US" altLang="en-US" sz="2200" b="1" dirty="0" smtClean="0">
              <a:solidFill>
                <a:srgbClr val="62615F"/>
              </a:solidFill>
              <a:latin typeface="DINComp" pitchFamily="34" charset="0"/>
              <a:ea typeface="DIN-RegularAlternate" charset="0"/>
              <a:cs typeface="DINComp" pitchFamily="34" charset="0"/>
            </a:endParaRPr>
          </a:p>
          <a:p>
            <a:pPr algn="l" eaLnBrk="1" hangingPunct="1"/>
            <a:r>
              <a:rPr lang="en-US" altLang="en-US" sz="2200" b="1" dirty="0" smtClean="0">
                <a:solidFill>
                  <a:srgbClr val="62615F"/>
                </a:solidFill>
                <a:latin typeface="DINComp" pitchFamily="34" charset="0"/>
                <a:ea typeface="DIN-RegularAlternate" charset="0"/>
                <a:cs typeface="DINComp" pitchFamily="34" charset="0"/>
              </a:rPr>
              <a:t>Custom </a:t>
            </a:r>
            <a:r>
              <a:rPr lang="en-US" altLang="en-US" sz="2200" b="1" dirty="0">
                <a:solidFill>
                  <a:srgbClr val="62615F"/>
                </a:solidFill>
                <a:latin typeface="DINComp" pitchFamily="34" charset="0"/>
                <a:ea typeface="DIN-RegularAlternate" charset="0"/>
                <a:cs typeface="DINComp" pitchFamily="34" charset="0"/>
              </a:rPr>
              <a:t>Tailored Fast </a:t>
            </a:r>
            <a:r>
              <a:rPr lang="en-US" altLang="en-US" sz="2200" b="1" dirty="0" smtClean="0">
                <a:solidFill>
                  <a:srgbClr val="62615F"/>
                </a:solidFill>
                <a:latin typeface="DINComp" pitchFamily="34" charset="0"/>
                <a:ea typeface="DIN-RegularAlternate" charset="0"/>
                <a:cs typeface="DINComp" pitchFamily="34" charset="0"/>
              </a:rPr>
              <a:t>Delivery</a:t>
            </a:r>
            <a:br>
              <a:rPr lang="en-US" altLang="en-US" sz="2200" b="1" dirty="0" smtClean="0">
                <a:solidFill>
                  <a:srgbClr val="62615F"/>
                </a:solidFill>
                <a:latin typeface="DINComp" pitchFamily="34" charset="0"/>
                <a:ea typeface="DIN-RegularAlternate" charset="0"/>
                <a:cs typeface="DINComp" pitchFamily="34" charset="0"/>
              </a:rPr>
            </a:br>
            <a:endParaRPr lang="en-US" altLang="en-US" sz="2200" b="1" dirty="0">
              <a:solidFill>
                <a:srgbClr val="62615F"/>
              </a:solidFill>
              <a:latin typeface="DINComp" pitchFamily="34" charset="0"/>
              <a:ea typeface="DIN-RegularAlternate" charset="0"/>
              <a:cs typeface="DINComp" pitchFamily="34" charset="0"/>
            </a:endParaRPr>
          </a:p>
          <a:p>
            <a:pPr marL="342900" indent="-342900" algn="l" eaLnBrk="1" hangingPunct="1">
              <a:buFont typeface="Arial" panose="020B0604020202020204" pitchFamily="34" charset="0"/>
              <a:buChar char="•"/>
            </a:pPr>
            <a:r>
              <a:rPr lang="en-US" altLang="en-US" sz="2200" dirty="0" smtClean="0">
                <a:solidFill>
                  <a:srgbClr val="62615F"/>
                </a:solidFill>
                <a:latin typeface="DINComp" pitchFamily="34" charset="0"/>
                <a:ea typeface="DIN-RegularAlternate" charset="0"/>
                <a:cs typeface="DINComp" pitchFamily="34" charset="0"/>
              </a:rPr>
              <a:t>System </a:t>
            </a:r>
            <a:r>
              <a:rPr lang="en-US" altLang="en-US" sz="2200" dirty="0">
                <a:solidFill>
                  <a:srgbClr val="62615F"/>
                </a:solidFill>
                <a:latin typeface="DINComp" pitchFamily="34" charset="0"/>
                <a:ea typeface="DIN-RegularAlternate" charset="0"/>
                <a:cs typeface="DINComp" pitchFamily="34" charset="0"/>
              </a:rPr>
              <a:t>delivered in a few months with all </a:t>
            </a:r>
            <a:r>
              <a:rPr lang="en-US" altLang="en-US" sz="2200" dirty="0" smtClean="0">
                <a:solidFill>
                  <a:srgbClr val="62615F"/>
                </a:solidFill>
                <a:latin typeface="DINComp" pitchFamily="34" charset="0"/>
                <a:ea typeface="DIN-RegularAlternate" charset="0"/>
                <a:cs typeface="DINComp" pitchFamily="34" charset="0"/>
              </a:rPr>
              <a:t>adaptations.</a:t>
            </a:r>
            <a:endParaRPr lang="en-US" altLang="en-US" sz="2200" dirty="0">
              <a:solidFill>
                <a:srgbClr val="62615F"/>
              </a:solidFill>
              <a:latin typeface="DINComp" pitchFamily="34" charset="0"/>
              <a:ea typeface="DIN-RegularAlternate" charset="0"/>
              <a:cs typeface="DINComp" pitchFamily="34" charset="0"/>
            </a:endParaRPr>
          </a:p>
          <a:p>
            <a:pPr marL="342900" indent="-342900" algn="l" eaLnBrk="1" hangingPunct="1">
              <a:buFont typeface="Arial" panose="020B0604020202020204" pitchFamily="34" charset="0"/>
              <a:buChar char="•"/>
            </a:pPr>
            <a:r>
              <a:rPr lang="en-US" altLang="en-US" sz="2200" dirty="0">
                <a:solidFill>
                  <a:srgbClr val="62615F"/>
                </a:solidFill>
                <a:latin typeface="DINComp" pitchFamily="34" charset="0"/>
                <a:ea typeface="DIN-RegularAlternate" charset="0"/>
                <a:cs typeface="DINComp" pitchFamily="34" charset="0"/>
              </a:rPr>
              <a:t>All interfaces </a:t>
            </a:r>
            <a:r>
              <a:rPr lang="en-US" altLang="en-US" sz="2200" dirty="0" smtClean="0">
                <a:solidFill>
                  <a:srgbClr val="62615F"/>
                </a:solidFill>
                <a:latin typeface="DINComp" pitchFamily="34" charset="0"/>
                <a:ea typeface="DIN-RegularAlternate" charset="0"/>
                <a:cs typeface="DINComp" pitchFamily="34" charset="0"/>
              </a:rPr>
              <a:t>maintained.</a:t>
            </a:r>
            <a:endParaRPr lang="en-US" altLang="en-US" sz="2200" dirty="0">
              <a:solidFill>
                <a:srgbClr val="62615F"/>
              </a:solidFill>
              <a:latin typeface="DINComp" pitchFamily="34" charset="0"/>
              <a:ea typeface="DIN-RegularAlternate" charset="0"/>
              <a:cs typeface="DINComp" pitchFamily="34" charset="0"/>
            </a:endParaRPr>
          </a:p>
          <a:p>
            <a:pPr marL="342900" indent="-342900" algn="l" eaLnBrk="1" hangingPunct="1">
              <a:buFont typeface="Arial" panose="020B0604020202020204" pitchFamily="34" charset="0"/>
              <a:buChar char="•"/>
            </a:pPr>
            <a:r>
              <a:rPr lang="en-US" altLang="en-US" sz="2200" dirty="0" err="1">
                <a:solidFill>
                  <a:srgbClr val="62615F"/>
                </a:solidFill>
                <a:latin typeface="DINComp" pitchFamily="34" charset="0"/>
                <a:ea typeface="DIN-RegularAlternate" charset="0"/>
                <a:cs typeface="DINComp" pitchFamily="34" charset="0"/>
              </a:rPr>
              <a:t>Gemalto</a:t>
            </a:r>
            <a:r>
              <a:rPr lang="en-US" altLang="en-US" sz="2200" dirty="0">
                <a:solidFill>
                  <a:srgbClr val="62615F"/>
                </a:solidFill>
                <a:latin typeface="DINComp" pitchFamily="34" charset="0"/>
                <a:ea typeface="DIN-RegularAlternate" charset="0"/>
                <a:cs typeface="DINComp" pitchFamily="34" charset="0"/>
              </a:rPr>
              <a:t> DB kept updated in parallel (forking)</a:t>
            </a:r>
          </a:p>
          <a:p>
            <a:pPr marL="342900" indent="-342900" algn="l" eaLnBrk="1" hangingPunct="1">
              <a:buFont typeface="Arial" panose="020B0604020202020204" pitchFamily="34" charset="0"/>
              <a:buChar char="•"/>
            </a:pPr>
            <a:r>
              <a:rPr lang="en-US" altLang="en-US" sz="2200" dirty="0">
                <a:solidFill>
                  <a:srgbClr val="62615F"/>
                </a:solidFill>
                <a:latin typeface="DINComp" pitchFamily="34" charset="0"/>
                <a:ea typeface="DIN-RegularAlternate" charset="0"/>
                <a:cs typeface="DINComp" pitchFamily="34" charset="0"/>
              </a:rPr>
              <a:t>4G-card ready</a:t>
            </a:r>
          </a:p>
          <a:p>
            <a:pPr marL="342900" indent="-342900" algn="l" eaLnBrk="1" hangingPunct="1">
              <a:buFont typeface="Arial" panose="020B0604020202020204" pitchFamily="34" charset="0"/>
              <a:buChar char="•"/>
            </a:pPr>
            <a:r>
              <a:rPr lang="en-US" altLang="en-US" sz="2200" dirty="0">
                <a:solidFill>
                  <a:srgbClr val="62615F"/>
                </a:solidFill>
                <a:latin typeface="DINComp" pitchFamily="34" charset="0"/>
                <a:ea typeface="DIN-RegularAlternate" charset="0"/>
                <a:cs typeface="DINComp" pitchFamily="34" charset="0"/>
              </a:rPr>
              <a:t>Steering (</a:t>
            </a:r>
            <a:r>
              <a:rPr lang="en-US" altLang="en-US" sz="2200" dirty="0" err="1">
                <a:solidFill>
                  <a:srgbClr val="62615F"/>
                </a:solidFill>
                <a:latin typeface="DINComp" pitchFamily="34" charset="0"/>
                <a:ea typeface="DIN-RegularAlternate" charset="0"/>
                <a:cs typeface="DINComp" pitchFamily="34" charset="0"/>
              </a:rPr>
              <a:t>Full+MI</a:t>
            </a:r>
            <a:r>
              <a:rPr lang="en-US" altLang="en-US" sz="2200" dirty="0">
                <a:solidFill>
                  <a:srgbClr val="62615F"/>
                </a:solidFill>
                <a:latin typeface="DINComp" pitchFamily="34" charset="0"/>
                <a:ea typeface="DIN-RegularAlternate" charset="0"/>
                <a:cs typeface="DINComp" pitchFamily="34" charset="0"/>
              </a:rPr>
              <a:t>)</a:t>
            </a:r>
          </a:p>
          <a:p>
            <a:pPr algn="l" eaLnBrk="1" hangingPunct="1"/>
            <a:endParaRPr lang="he-IL" altLang="en-US" sz="2200" dirty="0">
              <a:solidFill>
                <a:srgbClr val="62615F"/>
              </a:solidFill>
              <a:latin typeface="DINComp" pitchFamily="34" charset="0"/>
              <a:ea typeface="DIN-RegularAlternate" charset="0"/>
              <a:cs typeface="DINComp" pitchFamily="34" charset="0"/>
            </a:endParaRPr>
          </a:p>
        </p:txBody>
      </p:sp>
      <p:sp>
        <p:nvSpPr>
          <p:cNvPr id="12" name="Rectangle 4"/>
          <p:cNvSpPr>
            <a:spLocks/>
          </p:cNvSpPr>
          <p:nvPr/>
        </p:nvSpPr>
        <p:spPr bwMode="auto">
          <a:xfrm>
            <a:off x="10523537" y="5147010"/>
            <a:ext cx="49530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lnSpc>
                <a:spcPct val="70000"/>
              </a:lnSpc>
              <a:defRPr/>
            </a:pPr>
            <a:endParaRPr lang="he-IL" sz="2400" dirty="0">
              <a:solidFill>
                <a:srgbClr val="2799ED"/>
              </a:solidFill>
              <a:latin typeface="DINComp" panose="020B0504020101020102" pitchFamily="34" charset="0"/>
              <a:ea typeface="DIN-RegularAlternate" charset="0"/>
              <a:cs typeface="DINComp" pitchFamily="34" charset="0"/>
            </a:endParaRPr>
          </a:p>
        </p:txBody>
      </p:sp>
      <p:pic>
        <p:nvPicPr>
          <p:cNvPr id="13" name="Picture 4" descr="http://mschools.macam.ac.il/muawiaM/hotmobile/SiteAssets/SitePages/%D7%93%D7%A3%20%D7%94%D7%91%D7%99%D7%AA/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4425" y="1600200"/>
            <a:ext cx="3254375" cy="128395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a:spLocks/>
          </p:cNvSpPr>
          <p:nvPr/>
        </p:nvSpPr>
        <p:spPr bwMode="auto">
          <a:xfrm>
            <a:off x="9009220" y="3124200"/>
            <a:ext cx="35258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2200" dirty="0" smtClean="0">
                <a:solidFill>
                  <a:srgbClr val="62615F"/>
                </a:solidFill>
                <a:latin typeface="DINComp" pitchFamily="34" charset="0"/>
                <a:ea typeface="DIN-RegularAlternate" charset="0"/>
                <a:cs typeface="DINComp" pitchFamily="34" charset="0"/>
              </a:rPr>
              <a:t>Indian CDMA </a:t>
            </a:r>
            <a:r>
              <a:rPr lang="en-US" sz="2200" dirty="0">
                <a:solidFill>
                  <a:srgbClr val="62615F"/>
                </a:solidFill>
                <a:latin typeface="DINComp" pitchFamily="34" charset="0"/>
                <a:ea typeface="DIN-RegularAlternate" charset="0"/>
                <a:cs typeface="DINComp" pitchFamily="34" charset="0"/>
              </a:rPr>
              <a:t>operator,  </a:t>
            </a:r>
            <a:r>
              <a:rPr lang="en-US" sz="2200" dirty="0" smtClean="0">
                <a:solidFill>
                  <a:srgbClr val="62615F"/>
                </a:solidFill>
                <a:latin typeface="DINComp" pitchFamily="34" charset="0"/>
                <a:ea typeface="DIN-RegularAlternate" charset="0"/>
                <a:cs typeface="DINComp" pitchFamily="34" charset="0"/>
              </a:rPr>
              <a:t/>
            </a:r>
            <a:br>
              <a:rPr lang="en-US" sz="2200" dirty="0" smtClean="0">
                <a:solidFill>
                  <a:srgbClr val="62615F"/>
                </a:solidFill>
                <a:latin typeface="DINComp" pitchFamily="34" charset="0"/>
                <a:ea typeface="DIN-RegularAlternate" charset="0"/>
                <a:cs typeface="DINComp" pitchFamily="34" charset="0"/>
              </a:rPr>
            </a:br>
            <a:r>
              <a:rPr lang="en-US" sz="2200" dirty="0" smtClean="0">
                <a:solidFill>
                  <a:srgbClr val="62615F"/>
                </a:solidFill>
                <a:latin typeface="DINComp" pitchFamily="34" charset="0"/>
                <a:ea typeface="DIN-RegularAlternate" charset="0"/>
                <a:cs typeface="DINComp" pitchFamily="34" charset="0"/>
              </a:rPr>
              <a:t>10-15M subscribers</a:t>
            </a:r>
          </a:p>
          <a:p>
            <a:pPr algn="l" eaLnBrk="1" hangingPunct="1"/>
            <a:r>
              <a:rPr lang="en-US" altLang="en-US" sz="2200" dirty="0" smtClean="0">
                <a:solidFill>
                  <a:srgbClr val="62615F"/>
                </a:solidFill>
                <a:latin typeface="DINComp" pitchFamily="34" charset="0"/>
                <a:ea typeface="DIN-RegularAlternate" charset="0"/>
                <a:cs typeface="DINComp" pitchFamily="34" charset="0"/>
              </a:rPr>
              <a:t/>
            </a:r>
            <a:br>
              <a:rPr lang="en-US" altLang="en-US" sz="2200" dirty="0" smtClean="0">
                <a:solidFill>
                  <a:srgbClr val="62615F"/>
                </a:solidFill>
                <a:latin typeface="DINComp" pitchFamily="34" charset="0"/>
                <a:ea typeface="DIN-RegularAlternate" charset="0"/>
                <a:cs typeface="DINComp" pitchFamily="34" charset="0"/>
              </a:rPr>
            </a:br>
            <a:endParaRPr lang="en-US" altLang="en-US" sz="2200" dirty="0">
              <a:solidFill>
                <a:srgbClr val="62615F"/>
              </a:solidFill>
              <a:latin typeface="DINComp" pitchFamily="34" charset="0"/>
              <a:ea typeface="DIN-RegularAlternate" charset="0"/>
              <a:cs typeface="DINComp" pitchFamily="34" charset="0"/>
            </a:endParaRPr>
          </a:p>
          <a:p>
            <a:pPr algn="l" eaLnBrk="1" hangingPunct="1"/>
            <a:endParaRPr lang="en-US" altLang="en-US" sz="2200" b="1" dirty="0" smtClean="0">
              <a:solidFill>
                <a:srgbClr val="62615F"/>
              </a:solidFill>
              <a:latin typeface="DINComp" pitchFamily="34" charset="0"/>
              <a:ea typeface="DIN-RegularAlternate" charset="0"/>
              <a:cs typeface="DINComp" pitchFamily="34" charset="0"/>
            </a:endParaRPr>
          </a:p>
          <a:p>
            <a:pPr algn="l" eaLnBrk="1" hangingPunct="1"/>
            <a:r>
              <a:rPr lang="en-US" sz="2200" b="1" dirty="0" smtClean="0">
                <a:solidFill>
                  <a:srgbClr val="62615F"/>
                </a:solidFill>
                <a:latin typeface="DINComp" pitchFamily="34" charset="0"/>
                <a:ea typeface="DIN-RegularAlternate" charset="0"/>
                <a:cs typeface="DINComp" pitchFamily="34" charset="0"/>
              </a:rPr>
              <a:t/>
            </a:r>
            <a:br>
              <a:rPr lang="en-US" sz="2200" b="1" dirty="0" smtClean="0">
                <a:solidFill>
                  <a:srgbClr val="62615F"/>
                </a:solidFill>
                <a:latin typeface="DINComp" pitchFamily="34" charset="0"/>
                <a:ea typeface="DIN-RegularAlternate" charset="0"/>
                <a:cs typeface="DINComp" pitchFamily="34" charset="0"/>
              </a:rPr>
            </a:br>
            <a:r>
              <a:rPr lang="en-US" sz="2200" b="1" dirty="0" smtClean="0">
                <a:solidFill>
                  <a:srgbClr val="62615F"/>
                </a:solidFill>
                <a:latin typeface="DINComp" pitchFamily="34" charset="0"/>
                <a:ea typeface="DIN-RegularAlternate" charset="0"/>
                <a:cs typeface="DINComp" pitchFamily="34" charset="0"/>
              </a:rPr>
              <a:t>Unique </a:t>
            </a:r>
            <a:r>
              <a:rPr lang="en-US" sz="2200" b="1" dirty="0">
                <a:solidFill>
                  <a:srgbClr val="62615F"/>
                </a:solidFill>
                <a:latin typeface="DINComp" pitchFamily="34" charset="0"/>
                <a:ea typeface="DIN-RegularAlternate" charset="0"/>
                <a:cs typeface="DINComp" pitchFamily="34" charset="0"/>
              </a:rPr>
              <a:t>Over the Air Solution</a:t>
            </a:r>
          </a:p>
          <a:p>
            <a:pPr algn="l" eaLnBrk="1" hangingPunct="1"/>
            <a:r>
              <a:rPr lang="en-US" altLang="en-US" sz="2200" dirty="0" smtClean="0">
                <a:solidFill>
                  <a:srgbClr val="62615F"/>
                </a:solidFill>
                <a:latin typeface="DINComp" pitchFamily="34" charset="0"/>
                <a:ea typeface="DIN-RegularAlternate" charset="0"/>
                <a:cs typeface="DINComp" pitchFamily="34" charset="0"/>
              </a:rPr>
              <a:t/>
            </a:r>
            <a:br>
              <a:rPr lang="en-US" altLang="en-US" sz="2200" dirty="0" smtClean="0">
                <a:solidFill>
                  <a:srgbClr val="62615F"/>
                </a:solidFill>
                <a:latin typeface="DINComp" pitchFamily="34" charset="0"/>
                <a:ea typeface="DIN-RegularAlternate" charset="0"/>
                <a:cs typeface="DINComp" pitchFamily="34" charset="0"/>
              </a:rPr>
            </a:br>
            <a:r>
              <a:rPr lang="en-US" altLang="en-US" sz="2200" dirty="0" smtClean="0">
                <a:solidFill>
                  <a:srgbClr val="62615F"/>
                </a:solidFill>
                <a:latin typeface="DINComp" pitchFamily="34" charset="0"/>
                <a:ea typeface="DIN-RegularAlternate" charset="0"/>
                <a:cs typeface="DINComp" pitchFamily="34" charset="0"/>
              </a:rPr>
              <a:t>OTAF solution, </a:t>
            </a:r>
            <a:r>
              <a:rPr lang="en-US" altLang="en-US" sz="2200" dirty="0">
                <a:solidFill>
                  <a:srgbClr val="62615F"/>
                </a:solidFill>
                <a:latin typeface="DINComp" pitchFamily="34" charset="0"/>
                <a:ea typeface="DIN-RegularAlternate" charset="0"/>
                <a:cs typeface="DINComp" pitchFamily="34" charset="0"/>
              </a:rPr>
              <a:t>based on Over-the-Air Service Provisioning </a:t>
            </a:r>
            <a:r>
              <a:rPr lang="en-US" altLang="en-US" sz="2200" dirty="0" smtClean="0">
                <a:solidFill>
                  <a:srgbClr val="62615F"/>
                </a:solidFill>
                <a:latin typeface="DINComp" pitchFamily="34" charset="0"/>
                <a:ea typeface="DIN-RegularAlternate" charset="0"/>
                <a:cs typeface="DINComp" pitchFamily="34" charset="0"/>
              </a:rPr>
              <a:t>for </a:t>
            </a:r>
            <a:r>
              <a:rPr lang="en-US" altLang="en-US" sz="2200" dirty="0">
                <a:solidFill>
                  <a:srgbClr val="62615F"/>
                </a:solidFill>
                <a:latin typeface="DINComp" pitchFamily="34" charset="0"/>
                <a:ea typeface="DIN-RegularAlternate" charset="0"/>
                <a:cs typeface="DINComp" pitchFamily="34" charset="0"/>
              </a:rPr>
              <a:t>activation of devices over the air, </a:t>
            </a:r>
            <a:r>
              <a:rPr lang="en-US" altLang="en-US" sz="2200" dirty="0" smtClean="0">
                <a:solidFill>
                  <a:srgbClr val="62615F"/>
                </a:solidFill>
                <a:latin typeface="DINComp" pitchFamily="34" charset="0"/>
                <a:ea typeface="DIN-RegularAlternate" charset="0"/>
                <a:cs typeface="DINComp" pitchFamily="34" charset="0"/>
              </a:rPr>
              <a:t/>
            </a:r>
            <a:br>
              <a:rPr lang="en-US" altLang="en-US" sz="2200" dirty="0" smtClean="0">
                <a:solidFill>
                  <a:srgbClr val="62615F"/>
                </a:solidFill>
                <a:latin typeface="DINComp" pitchFamily="34" charset="0"/>
                <a:ea typeface="DIN-RegularAlternate" charset="0"/>
                <a:cs typeface="DINComp" pitchFamily="34" charset="0"/>
              </a:rPr>
            </a:br>
            <a:r>
              <a:rPr lang="en-US" altLang="en-US" sz="2200" dirty="0" smtClean="0">
                <a:solidFill>
                  <a:srgbClr val="62615F"/>
                </a:solidFill>
                <a:latin typeface="DINComp" pitchFamily="34" charset="0"/>
                <a:ea typeface="DIN-RegularAlternate" charset="0"/>
                <a:cs typeface="DINComp" pitchFamily="34" charset="0"/>
              </a:rPr>
              <a:t>Over-the-Air-Parameter </a:t>
            </a:r>
            <a:r>
              <a:rPr lang="en-US" altLang="en-US" sz="2200" dirty="0">
                <a:solidFill>
                  <a:srgbClr val="62615F"/>
                </a:solidFill>
                <a:latin typeface="DINComp" pitchFamily="34" charset="0"/>
                <a:ea typeface="DIN-RegularAlternate" charset="0"/>
                <a:cs typeface="DINComp" pitchFamily="34" charset="0"/>
              </a:rPr>
              <a:t>Administration </a:t>
            </a:r>
            <a:r>
              <a:rPr lang="en-US" altLang="en-US" sz="2200" dirty="0" smtClean="0">
                <a:solidFill>
                  <a:srgbClr val="62615F"/>
                </a:solidFill>
                <a:latin typeface="DINComp" pitchFamily="34" charset="0"/>
                <a:ea typeface="DIN-RegularAlternate" charset="0"/>
                <a:cs typeface="DINComp" pitchFamily="34" charset="0"/>
              </a:rPr>
              <a:t>for </a:t>
            </a:r>
            <a:r>
              <a:rPr lang="en-US" altLang="en-US" sz="2200" dirty="0">
                <a:solidFill>
                  <a:srgbClr val="62615F"/>
                </a:solidFill>
                <a:latin typeface="DINComp" pitchFamily="34" charset="0"/>
                <a:ea typeface="DIN-RegularAlternate" charset="0"/>
                <a:cs typeface="DINComp" pitchFamily="34" charset="0"/>
              </a:rPr>
              <a:t>updating </a:t>
            </a:r>
            <a:r>
              <a:rPr lang="en-US" altLang="en-US" sz="2200" dirty="0" smtClean="0">
                <a:solidFill>
                  <a:srgbClr val="62615F"/>
                </a:solidFill>
                <a:latin typeface="DINComp" pitchFamily="34" charset="0"/>
                <a:ea typeface="DIN-RegularAlternate" charset="0"/>
                <a:cs typeface="DINComp" pitchFamily="34" charset="0"/>
              </a:rPr>
              <a:t>parameters </a:t>
            </a:r>
            <a:r>
              <a:rPr lang="en-US" altLang="en-US" sz="2200" dirty="0">
                <a:solidFill>
                  <a:srgbClr val="62615F"/>
                </a:solidFill>
                <a:latin typeface="DINComp" pitchFamily="34" charset="0"/>
                <a:ea typeface="DIN-RegularAlternate" charset="0"/>
                <a:cs typeface="DINComp" pitchFamily="34" charset="0"/>
              </a:rPr>
              <a:t>in devices over the air, *228 and </a:t>
            </a:r>
            <a:r>
              <a:rPr lang="en-US" altLang="en-US" sz="2200" dirty="0" smtClean="0">
                <a:solidFill>
                  <a:srgbClr val="62615F"/>
                </a:solidFill>
                <a:latin typeface="DINComp" pitchFamily="34" charset="0"/>
                <a:ea typeface="DIN-RegularAlternate" charset="0"/>
                <a:cs typeface="DINComp" pitchFamily="34" charset="0"/>
              </a:rPr>
              <a:t>IVR.</a:t>
            </a:r>
            <a:endParaRPr lang="en-US" altLang="en-US" sz="2200" dirty="0">
              <a:solidFill>
                <a:srgbClr val="62615F"/>
              </a:solidFill>
              <a:latin typeface="DINComp" pitchFamily="34" charset="0"/>
              <a:ea typeface="DIN-RegularAlternate" charset="0"/>
              <a:cs typeface="DINComp" pitchFamily="34" charset="0"/>
            </a:endParaRPr>
          </a:p>
          <a:p>
            <a:pPr algn="l" eaLnBrk="1" hangingPunct="1"/>
            <a:endParaRPr lang="en-US" altLang="en-US" sz="2200" dirty="0">
              <a:solidFill>
                <a:srgbClr val="62615F"/>
              </a:solidFill>
              <a:latin typeface="DINComp" pitchFamily="34" charset="0"/>
              <a:ea typeface="DIN-RegularAlternate" charset="0"/>
              <a:cs typeface="DINComp" pitchFamily="34" charset="0"/>
            </a:endParaRPr>
          </a:p>
        </p:txBody>
      </p:sp>
      <p:sp>
        <p:nvSpPr>
          <p:cNvPr id="15" name="Rectangle 4"/>
          <p:cNvSpPr>
            <a:spLocks/>
          </p:cNvSpPr>
          <p:nvPr/>
        </p:nvSpPr>
        <p:spPr bwMode="auto">
          <a:xfrm>
            <a:off x="15003462" y="4771141"/>
            <a:ext cx="51816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lnSpc>
                <a:spcPct val="70000"/>
              </a:lnSpc>
              <a:defRPr/>
            </a:pPr>
            <a:endParaRPr lang="he-IL" sz="2400" dirty="0">
              <a:solidFill>
                <a:srgbClr val="2799ED"/>
              </a:solidFill>
              <a:latin typeface="DINComp" panose="020B0504020101020102" pitchFamily="34" charset="0"/>
              <a:ea typeface="DIN-RegularAlternate" charset="0"/>
              <a:cs typeface="DINComp" pitchFamily="34" charset="0"/>
            </a:endParaRPr>
          </a:p>
        </p:txBody>
      </p:sp>
      <p:pic>
        <p:nvPicPr>
          <p:cNvPr id="16" name="Picture 2" descr="MTS India">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84" t="6303" r="55084" b="-6303"/>
          <a:stretch/>
        </p:blipFill>
        <p:spPr bwMode="auto">
          <a:xfrm>
            <a:off x="9387840" y="1741805"/>
            <a:ext cx="194818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792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Line 9"/>
          <p:cNvSpPr>
            <a:spLocks noChangeShapeType="1"/>
          </p:cNvSpPr>
          <p:nvPr/>
        </p:nvSpPr>
        <p:spPr bwMode="auto">
          <a:xfrm>
            <a:off x="769938" y="9601200"/>
            <a:ext cx="4246562" cy="0"/>
          </a:xfrm>
          <a:prstGeom prst="line">
            <a:avLst/>
          </a:prstGeom>
          <a:noFill/>
          <a:ln w="25400" cap="rnd">
            <a:solidFill>
              <a:srgbClr val="2AA4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latin typeface="DINComp" panose="020B0504020101020102" pitchFamily="34" charset="0"/>
              <a:cs typeface="DINComp" panose="020B0504020101020102" pitchFamily="34" charset="0"/>
            </a:endParaRPr>
          </a:p>
        </p:txBody>
      </p:sp>
      <p:sp>
        <p:nvSpPr>
          <p:cNvPr id="55305" name="Line 9"/>
          <p:cNvSpPr>
            <a:spLocks noChangeShapeType="1"/>
          </p:cNvSpPr>
          <p:nvPr/>
        </p:nvSpPr>
        <p:spPr bwMode="auto">
          <a:xfrm>
            <a:off x="7056438" y="9601200"/>
            <a:ext cx="4856162" cy="0"/>
          </a:xfrm>
          <a:prstGeom prst="line">
            <a:avLst/>
          </a:prstGeom>
          <a:noFill/>
          <a:ln w="25400" cap="rnd">
            <a:solidFill>
              <a:srgbClr val="2AA4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latin typeface="DINComp" panose="020B0504020101020102" pitchFamily="34" charset="0"/>
              <a:cs typeface="DINComp" panose="020B0504020101020102" pitchFamily="34" charset="0"/>
            </a:endParaRPr>
          </a:p>
        </p:txBody>
      </p:sp>
      <p:sp>
        <p:nvSpPr>
          <p:cNvPr id="7" name="Rectangle 6"/>
          <p:cNvSpPr/>
          <p:nvPr/>
        </p:nvSpPr>
        <p:spPr>
          <a:xfrm>
            <a:off x="7914957" y="4571513"/>
            <a:ext cx="4419600" cy="923330"/>
          </a:xfrm>
          <a:prstGeom prst="rect">
            <a:avLst/>
          </a:prstGeom>
        </p:spPr>
        <p:txBody>
          <a:bodyPr wrap="square">
            <a:spAutoFit/>
          </a:bodyPr>
          <a:lstStyle/>
          <a:p>
            <a:pPr algn="l"/>
            <a:r>
              <a:rPr lang="en-US" sz="1800" b="1" dirty="0" err="1" smtClean="0">
                <a:solidFill>
                  <a:srgbClr val="141823"/>
                </a:solidFill>
                <a:latin typeface="DINComp" panose="020B0504020101020102" pitchFamily="34" charset="0"/>
                <a:cs typeface="DINComp" panose="020B0504020101020102" pitchFamily="34" charset="0"/>
              </a:rPr>
              <a:t>Ilan</a:t>
            </a:r>
            <a:r>
              <a:rPr lang="en-US" sz="1800" b="1" dirty="0" smtClean="0">
                <a:solidFill>
                  <a:srgbClr val="141823"/>
                </a:solidFill>
                <a:latin typeface="DINComp" panose="020B0504020101020102" pitchFamily="34" charset="0"/>
                <a:cs typeface="DINComp" panose="020B0504020101020102" pitchFamily="34" charset="0"/>
              </a:rPr>
              <a:t> Alter</a:t>
            </a:r>
          </a:p>
          <a:p>
            <a:pPr algn="l"/>
            <a:r>
              <a:rPr lang="en-US" sz="1800" b="1" dirty="0" smtClean="0">
                <a:solidFill>
                  <a:srgbClr val="141823"/>
                </a:solidFill>
                <a:latin typeface="DINComp" panose="020B0504020101020102" pitchFamily="34" charset="0"/>
                <a:cs typeface="DINComp" panose="020B0504020101020102" pitchFamily="34" charset="0"/>
              </a:rPr>
              <a:t>Director</a:t>
            </a:r>
            <a:r>
              <a:rPr lang="en-US" sz="1800" b="1" dirty="0">
                <a:solidFill>
                  <a:srgbClr val="141823"/>
                </a:solidFill>
                <a:latin typeface="DINComp" panose="020B0504020101020102" pitchFamily="34" charset="0"/>
                <a:cs typeface="DINComp" panose="020B0504020101020102" pitchFamily="34" charset="0"/>
              </a:rPr>
              <a:t>, Cellular Applications - Engineering </a:t>
            </a:r>
            <a:r>
              <a:rPr lang="en-US" sz="1800" b="1" dirty="0" smtClean="0">
                <a:solidFill>
                  <a:srgbClr val="141823"/>
                </a:solidFill>
                <a:latin typeface="DINComp" panose="020B0504020101020102" pitchFamily="34" charset="0"/>
                <a:cs typeface="DINComp" panose="020B0504020101020102" pitchFamily="34" charset="0"/>
              </a:rPr>
              <a:t>Division</a:t>
            </a:r>
            <a:endParaRPr lang="en-US" sz="1800" b="1" i="0" dirty="0">
              <a:solidFill>
                <a:srgbClr val="141823"/>
              </a:solidFill>
              <a:effectLst/>
              <a:latin typeface="DINComp" panose="020B0504020101020102" pitchFamily="34" charset="0"/>
              <a:cs typeface="DINComp" panose="020B0504020101020102" pitchFamily="34" charset="0"/>
            </a:endParaRPr>
          </a:p>
        </p:txBody>
      </p:sp>
      <p:pic>
        <p:nvPicPr>
          <p:cNvPr id="17" name="Picture 2" descr="http://www.bdicode.co.il/CodeFiles/Logo/pelephone%20eng%20logo.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3537" y="4495800"/>
            <a:ext cx="11604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Tri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9787" y="8345603"/>
            <a:ext cx="1118970" cy="11189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005478" y="8458200"/>
            <a:ext cx="4866481" cy="584775"/>
          </a:xfrm>
          <a:prstGeom prst="rect">
            <a:avLst/>
          </a:prstGeom>
        </p:spPr>
        <p:txBody>
          <a:bodyPr wrap="square">
            <a:spAutoFit/>
          </a:bodyPr>
          <a:lstStyle/>
          <a:p>
            <a:pPr algn="l"/>
            <a:r>
              <a:rPr lang="en-US" sz="1600" b="1" dirty="0" smtClean="0">
                <a:solidFill>
                  <a:schemeClr val="tx1"/>
                </a:solidFill>
                <a:latin typeface="DINComp" panose="020B0504020101020102" pitchFamily="34" charset="0"/>
                <a:cs typeface="DINComp" panose="020B0504020101020102" pitchFamily="34" charset="0"/>
              </a:rPr>
              <a:t>Santiago </a:t>
            </a:r>
            <a:r>
              <a:rPr lang="en-US" sz="1600" b="1" dirty="0">
                <a:solidFill>
                  <a:schemeClr val="tx1"/>
                </a:solidFill>
                <a:latin typeface="DINComp" panose="020B0504020101020102" pitchFamily="34" charset="0"/>
                <a:cs typeface="DINComp" panose="020B0504020101020102" pitchFamily="34" charset="0"/>
              </a:rPr>
              <a:t>Peralta</a:t>
            </a:r>
          </a:p>
          <a:p>
            <a:pPr algn="l"/>
            <a:r>
              <a:rPr lang="en-US" sz="1600" b="1" dirty="0" smtClean="0">
                <a:solidFill>
                  <a:schemeClr val="tx1"/>
                </a:solidFill>
                <a:latin typeface="DINComp" panose="020B0504020101020102" pitchFamily="34" charset="0"/>
                <a:cs typeface="DINComp" panose="020B0504020101020102" pitchFamily="34" charset="0"/>
              </a:rPr>
              <a:t>CTO.</a:t>
            </a:r>
            <a:endParaRPr lang="en-US" sz="1600" b="1" dirty="0">
              <a:solidFill>
                <a:schemeClr val="tx1"/>
              </a:solidFill>
              <a:latin typeface="DINComp" panose="020B0504020101020102" pitchFamily="34" charset="0"/>
              <a:cs typeface="DINComp" panose="020B0504020101020102" pitchFamily="34" charset="0"/>
            </a:endParaRPr>
          </a:p>
        </p:txBody>
      </p:sp>
      <p:sp>
        <p:nvSpPr>
          <p:cNvPr id="9" name="Rectangle 8"/>
          <p:cNvSpPr/>
          <p:nvPr/>
        </p:nvSpPr>
        <p:spPr>
          <a:xfrm>
            <a:off x="775018" y="6071564"/>
            <a:ext cx="5243484" cy="1754326"/>
          </a:xfrm>
          <a:prstGeom prst="rect">
            <a:avLst/>
          </a:prstGeom>
        </p:spPr>
        <p:txBody>
          <a:bodyPr wrap="square">
            <a:spAutoFit/>
          </a:bodyPr>
          <a:lstStyle/>
          <a:p>
            <a:pPr algn="l"/>
            <a:r>
              <a:rPr lang="en-US" sz="1800" dirty="0">
                <a:latin typeface="DINComp" panose="020B0504020101020102" pitchFamily="34" charset="0"/>
                <a:cs typeface="DINComp" panose="020B0504020101020102" pitchFamily="34" charset="0"/>
              </a:rPr>
              <a:t>"The implementation of CALLUP SIM OTA enables </a:t>
            </a:r>
            <a:r>
              <a:rPr lang="en-US" sz="1800" dirty="0" err="1">
                <a:latin typeface="DINComp" panose="020B0504020101020102" pitchFamily="34" charset="0"/>
                <a:cs typeface="DINComp" panose="020B0504020101020102" pitchFamily="34" charset="0"/>
              </a:rPr>
              <a:t>YouPhone</a:t>
            </a:r>
            <a:r>
              <a:rPr lang="en-US" sz="1800" dirty="0">
                <a:latin typeface="DINComp" panose="020B0504020101020102" pitchFamily="34" charset="0"/>
                <a:cs typeface="DINComp" panose="020B0504020101020102" pitchFamily="34" charset="0"/>
              </a:rPr>
              <a:t> to easily manage the </a:t>
            </a:r>
            <a:r>
              <a:rPr lang="en-US" sz="1800" dirty="0" smtClean="0">
                <a:latin typeface="DINComp" panose="020B0504020101020102" pitchFamily="34" charset="0"/>
                <a:cs typeface="DINComp" panose="020B0504020101020102" pitchFamily="34" charset="0"/>
              </a:rPr>
              <a:t>lifecycle </a:t>
            </a:r>
            <a:r>
              <a:rPr lang="en-US" sz="1800" dirty="0">
                <a:latin typeface="DINComp" panose="020B0504020101020102" pitchFamily="34" charset="0"/>
                <a:cs typeface="DINComp" panose="020B0504020101020102" pitchFamily="34" charset="0"/>
              </a:rPr>
              <a:t>of </a:t>
            </a:r>
            <a:r>
              <a:rPr lang="en-US" sz="1800" dirty="0" smtClean="0">
                <a:latin typeface="DINComp" panose="020B0504020101020102" pitchFamily="34" charset="0"/>
                <a:cs typeface="DINComp" panose="020B0504020101020102" pitchFamily="34" charset="0"/>
              </a:rPr>
              <a:t>the SIM </a:t>
            </a:r>
            <a:r>
              <a:rPr lang="en-US" sz="1800" dirty="0">
                <a:latin typeface="DINComp" panose="020B0504020101020102" pitchFamily="34" charset="0"/>
                <a:cs typeface="DINComp" panose="020B0504020101020102" pitchFamily="34" charset="0"/>
              </a:rPr>
              <a:t>cards installed </a:t>
            </a:r>
            <a:r>
              <a:rPr lang="en-US" sz="1800" dirty="0" smtClean="0">
                <a:latin typeface="DINComp" panose="020B0504020101020102" pitchFamily="34" charset="0"/>
                <a:cs typeface="DINComp" panose="020B0504020101020102" pitchFamily="34" charset="0"/>
              </a:rPr>
              <a:t>in our </a:t>
            </a:r>
            <a:r>
              <a:rPr lang="en-US" sz="1800" dirty="0">
                <a:latin typeface="DINComp" panose="020B0504020101020102" pitchFamily="34" charset="0"/>
                <a:cs typeface="DINComp" panose="020B0504020101020102" pitchFamily="34" charset="0"/>
              </a:rPr>
              <a:t>subscribers handsets, serving our clients in a more consumer-friendly </a:t>
            </a:r>
            <a:r>
              <a:rPr lang="en-US" sz="1800" dirty="0" smtClean="0">
                <a:latin typeface="DINComp" panose="020B0504020101020102" pitchFamily="34" charset="0"/>
                <a:cs typeface="DINComp" panose="020B0504020101020102" pitchFamily="34" charset="0"/>
              </a:rPr>
              <a:t>manner. SIM </a:t>
            </a:r>
            <a:r>
              <a:rPr lang="en-US" sz="1800" dirty="0">
                <a:latin typeface="DINComp" panose="020B0504020101020102" pitchFamily="34" charset="0"/>
                <a:cs typeface="DINComp" panose="020B0504020101020102" pitchFamily="34" charset="0"/>
              </a:rPr>
              <a:t>OTA helps </a:t>
            </a:r>
            <a:r>
              <a:rPr lang="en-US" sz="1800" dirty="0" err="1">
                <a:latin typeface="DINComp" panose="020B0504020101020102" pitchFamily="34" charset="0"/>
                <a:cs typeface="DINComp" panose="020B0504020101020102" pitchFamily="34" charset="0"/>
              </a:rPr>
              <a:t>YouPhone</a:t>
            </a:r>
            <a:r>
              <a:rPr lang="en-US" sz="1800" dirty="0">
                <a:latin typeface="DINComp" panose="020B0504020101020102" pitchFamily="34" charset="0"/>
                <a:cs typeface="DINComp" panose="020B0504020101020102" pitchFamily="34" charset="0"/>
              </a:rPr>
              <a:t> save costs, and enhance its customer service and satisfaction</a:t>
            </a:r>
            <a:r>
              <a:rPr lang="en-US" sz="1800" dirty="0" smtClean="0">
                <a:latin typeface="DINComp" panose="020B0504020101020102" pitchFamily="34" charset="0"/>
                <a:cs typeface="DINComp" panose="020B0504020101020102" pitchFamily="34" charset="0"/>
              </a:rPr>
              <a:t>.“</a:t>
            </a:r>
          </a:p>
        </p:txBody>
      </p:sp>
      <p:pic>
        <p:nvPicPr>
          <p:cNvPr id="10" name="Picture 2" descr="קובץ:YouPhone Logo.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8914" y="8345603"/>
            <a:ext cx="2312986" cy="9425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95338" y="1806476"/>
            <a:ext cx="5386791" cy="2308324"/>
          </a:xfrm>
          <a:prstGeom prst="rect">
            <a:avLst/>
          </a:prstGeom>
        </p:spPr>
        <p:txBody>
          <a:bodyPr wrap="square">
            <a:spAutoFit/>
          </a:bodyPr>
          <a:lstStyle/>
          <a:p>
            <a:pPr algn="l"/>
            <a:r>
              <a:rPr lang="en-US" sz="1800" dirty="0">
                <a:solidFill>
                  <a:schemeClr val="tx1"/>
                </a:solidFill>
                <a:latin typeface="DINComp" panose="020B0504020101020102" pitchFamily="34" charset="0"/>
                <a:cs typeface="DINComp" panose="020B0504020101020102" pitchFamily="34" charset="0"/>
              </a:rPr>
              <a:t>"CALLUP’s SIM OTA will allow us to manage the SIM cards with maximum efficiency, improving customer service and saving considerable costs and time, while interfacing with various functions related to our extensive mobile </a:t>
            </a:r>
            <a:r>
              <a:rPr lang="en-US" sz="1800" dirty="0" smtClean="0">
                <a:solidFill>
                  <a:schemeClr val="tx1"/>
                </a:solidFill>
                <a:latin typeface="DINComp" panose="020B0504020101020102" pitchFamily="34" charset="0"/>
                <a:cs typeface="DINComp" panose="020B0504020101020102" pitchFamily="34" charset="0"/>
              </a:rPr>
              <a:t>activity. Following our successful experience with CALLUP’s BMS </a:t>
            </a:r>
            <a:r>
              <a:rPr lang="en-US" sz="1800" dirty="0">
                <a:solidFill>
                  <a:schemeClr val="tx1"/>
                </a:solidFill>
                <a:latin typeface="DINComp" panose="020B0504020101020102" pitchFamily="34" charset="0"/>
                <a:cs typeface="DINComp" panose="020B0504020101020102" pitchFamily="34" charset="0"/>
              </a:rPr>
              <a:t>platform, we decided to choose CALLUP for SIM management as well</a:t>
            </a:r>
            <a:r>
              <a:rPr lang="en-US" sz="1800" dirty="0" smtClean="0">
                <a:solidFill>
                  <a:schemeClr val="tx1"/>
                </a:solidFill>
                <a:latin typeface="DINComp" panose="020B0504020101020102" pitchFamily="34" charset="0"/>
                <a:cs typeface="DINComp" panose="020B0504020101020102" pitchFamily="34" charset="0"/>
              </a:rPr>
              <a:t>.”</a:t>
            </a:r>
          </a:p>
        </p:txBody>
      </p:sp>
      <p:pic>
        <p:nvPicPr>
          <p:cNvPr id="12" name="Picture 4" descr="http://mschools.macam.ac.il/muawiaM/hotmobile/SiteAssets/SitePages/%D7%93%D7%A3%20%D7%94%D7%91%D7%99%D7%AA/ho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3000" y="4722568"/>
            <a:ext cx="2276678" cy="89822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482600" y="257055"/>
            <a:ext cx="11703050" cy="885945"/>
          </a:xfrm>
        </p:spPr>
        <p:txBody>
          <a:bodyPr/>
          <a:lstStyle/>
          <a:p>
            <a:pPr>
              <a:defRPr/>
            </a:pPr>
            <a:r>
              <a:rPr lang="en-US" sz="4000" dirty="0" smtClean="0">
                <a:solidFill>
                  <a:srgbClr val="0088B8"/>
                </a:solidFill>
                <a:ea typeface="+mj-ea"/>
              </a:rPr>
              <a:t>What Our Customers Say</a:t>
            </a:r>
            <a:endParaRPr lang="en-US" sz="4000" dirty="0">
              <a:solidFill>
                <a:srgbClr val="0088B8"/>
              </a:solidFill>
              <a:ea typeface="+mj-ea"/>
            </a:endParaRPr>
          </a:p>
        </p:txBody>
      </p:sp>
      <p:sp>
        <p:nvSpPr>
          <p:cNvPr id="14" name="Rectangle 13"/>
          <p:cNvSpPr/>
          <p:nvPr/>
        </p:nvSpPr>
        <p:spPr>
          <a:xfrm>
            <a:off x="769938" y="4848514"/>
            <a:ext cx="5386791" cy="646331"/>
          </a:xfrm>
          <a:prstGeom prst="rect">
            <a:avLst/>
          </a:prstGeom>
        </p:spPr>
        <p:txBody>
          <a:bodyPr wrap="square">
            <a:spAutoFit/>
          </a:bodyPr>
          <a:lstStyle/>
          <a:p>
            <a:pPr algn="l"/>
            <a:r>
              <a:rPr lang="en-US" sz="1800" b="1" dirty="0" err="1" smtClean="0">
                <a:solidFill>
                  <a:schemeClr val="tx1"/>
                </a:solidFill>
                <a:latin typeface="DINComp" panose="020B0504020101020102" pitchFamily="34" charset="0"/>
                <a:cs typeface="DINComp" panose="020B0504020101020102" pitchFamily="34" charset="0"/>
              </a:rPr>
              <a:t>Avi</a:t>
            </a:r>
            <a:r>
              <a:rPr lang="en-US" sz="1800" b="1" dirty="0" smtClean="0">
                <a:solidFill>
                  <a:schemeClr val="tx1"/>
                </a:solidFill>
                <a:latin typeface="DINComp" panose="020B0504020101020102" pitchFamily="34" charset="0"/>
                <a:cs typeface="DINComp" panose="020B0504020101020102" pitchFamily="34" charset="0"/>
              </a:rPr>
              <a:t> </a:t>
            </a:r>
            <a:r>
              <a:rPr lang="en-US" sz="1800" b="1" dirty="0" err="1">
                <a:solidFill>
                  <a:schemeClr val="tx1"/>
                </a:solidFill>
                <a:latin typeface="DINComp" panose="020B0504020101020102" pitchFamily="34" charset="0"/>
                <a:cs typeface="DINComp" panose="020B0504020101020102" pitchFamily="34" charset="0"/>
              </a:rPr>
              <a:t>Benguigui</a:t>
            </a:r>
            <a:endParaRPr lang="en-US" sz="1800" b="1" dirty="0">
              <a:solidFill>
                <a:schemeClr val="tx1"/>
              </a:solidFill>
              <a:latin typeface="DINComp" panose="020B0504020101020102" pitchFamily="34" charset="0"/>
              <a:cs typeface="DINComp" panose="020B0504020101020102" pitchFamily="34" charset="0"/>
            </a:endParaRPr>
          </a:p>
          <a:p>
            <a:pPr algn="l"/>
            <a:r>
              <a:rPr lang="en-US" sz="1800" b="1" dirty="0">
                <a:solidFill>
                  <a:schemeClr val="tx1"/>
                </a:solidFill>
                <a:latin typeface="DINComp" panose="020B0504020101020102" pitchFamily="34" charset="0"/>
                <a:cs typeface="DINComp" panose="020B0504020101020102" pitchFamily="34" charset="0"/>
              </a:rPr>
              <a:t>Vice President </a:t>
            </a:r>
            <a:r>
              <a:rPr lang="en-US" sz="1800" b="1" dirty="0" smtClean="0">
                <a:solidFill>
                  <a:schemeClr val="tx1"/>
                </a:solidFill>
                <a:latin typeface="DINComp" panose="020B0504020101020102" pitchFamily="34" charset="0"/>
                <a:cs typeface="DINComp" panose="020B0504020101020102" pitchFamily="34" charset="0"/>
              </a:rPr>
              <a:t>Engineering</a:t>
            </a:r>
            <a:endParaRPr lang="en-US" sz="1800" b="1" dirty="0">
              <a:solidFill>
                <a:schemeClr val="tx1"/>
              </a:solidFill>
              <a:latin typeface="DINComp" panose="020B0504020101020102" pitchFamily="34" charset="0"/>
              <a:cs typeface="DINComp" panose="020B0504020101020102" pitchFamily="34" charset="0"/>
            </a:endParaRPr>
          </a:p>
        </p:txBody>
      </p:sp>
      <p:sp>
        <p:nvSpPr>
          <p:cNvPr id="2" name="Rounded Rectangular Callout 1"/>
          <p:cNvSpPr/>
          <p:nvPr/>
        </p:nvSpPr>
        <p:spPr bwMode="auto">
          <a:xfrm>
            <a:off x="482600" y="1600200"/>
            <a:ext cx="5699529" cy="2721279"/>
          </a:xfrm>
          <a:prstGeom prst="wedgeRoundRectCallout">
            <a:avLst/>
          </a:prstGeom>
          <a:noFill/>
          <a:ln w="25400" cap="flat" cmpd="sng" algn="ctr">
            <a:solidFill>
              <a:srgbClr val="00729A"/>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Rounded Rectangular Callout 17"/>
          <p:cNvSpPr/>
          <p:nvPr/>
        </p:nvSpPr>
        <p:spPr bwMode="auto">
          <a:xfrm flipH="1">
            <a:off x="6655347" y="1600200"/>
            <a:ext cx="6095452" cy="2721279"/>
          </a:xfrm>
          <a:prstGeom prst="wedgeRoundRectCallout">
            <a:avLst/>
          </a:prstGeom>
          <a:noFill/>
          <a:ln w="25400" cap="flat" cmpd="sng" algn="ctr">
            <a:solidFill>
              <a:srgbClr val="00729A"/>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Rectangle 18"/>
          <p:cNvSpPr/>
          <p:nvPr/>
        </p:nvSpPr>
        <p:spPr>
          <a:xfrm>
            <a:off x="6883399" y="1843636"/>
            <a:ext cx="5623877" cy="2308324"/>
          </a:xfrm>
          <a:prstGeom prst="rect">
            <a:avLst/>
          </a:prstGeom>
        </p:spPr>
        <p:txBody>
          <a:bodyPr wrap="square">
            <a:spAutoFit/>
          </a:bodyPr>
          <a:lstStyle/>
          <a:p>
            <a:pPr algn="l"/>
            <a:r>
              <a:rPr lang="en-US" sz="1800" dirty="0">
                <a:solidFill>
                  <a:srgbClr val="141823"/>
                </a:solidFill>
                <a:latin typeface="DINComp" panose="020B0504020101020102" pitchFamily="34" charset="0"/>
                <a:cs typeface="DINComp" panose="020B0504020101020102" pitchFamily="34" charset="0"/>
              </a:rPr>
              <a:t>“There is no doubt that </a:t>
            </a:r>
            <a:r>
              <a:rPr lang="en-US" sz="1800" dirty="0" err="1">
                <a:solidFill>
                  <a:srgbClr val="141823"/>
                </a:solidFill>
                <a:latin typeface="DINComp" panose="020B0504020101020102" pitchFamily="34" charset="0"/>
                <a:cs typeface="DINComp" panose="020B0504020101020102" pitchFamily="34" charset="0"/>
              </a:rPr>
              <a:t>CallUp</a:t>
            </a:r>
            <a:r>
              <a:rPr lang="en-US" sz="1800" dirty="0">
                <a:solidFill>
                  <a:srgbClr val="141823"/>
                </a:solidFill>
                <a:latin typeface="DINComp" panose="020B0504020101020102" pitchFamily="34" charset="0"/>
                <a:cs typeface="DINComp" panose="020B0504020101020102" pitchFamily="34" charset="0"/>
              </a:rPr>
              <a:t> Net’s over-the-air Mobile Device Management solution has been and continues to be a part of </a:t>
            </a:r>
            <a:r>
              <a:rPr lang="en-US" sz="1800" dirty="0" err="1">
                <a:solidFill>
                  <a:srgbClr val="141823"/>
                </a:solidFill>
                <a:latin typeface="DINComp" panose="020B0504020101020102" pitchFamily="34" charset="0"/>
                <a:cs typeface="DINComp" panose="020B0504020101020102" pitchFamily="34" charset="0"/>
              </a:rPr>
              <a:t>Pelephone's</a:t>
            </a:r>
            <a:r>
              <a:rPr lang="en-US" sz="1800" dirty="0">
                <a:solidFill>
                  <a:srgbClr val="141823"/>
                </a:solidFill>
                <a:latin typeface="DINComp" panose="020B0504020101020102" pitchFamily="34" charset="0"/>
                <a:cs typeface="DINComp" panose="020B0504020101020102" pitchFamily="34" charset="0"/>
              </a:rPr>
              <a:t> strategic platforms. </a:t>
            </a:r>
            <a:r>
              <a:rPr lang="en-US" sz="1800" dirty="0" err="1">
                <a:solidFill>
                  <a:srgbClr val="141823"/>
                </a:solidFill>
                <a:latin typeface="DINComp" panose="020B0504020101020102" pitchFamily="34" charset="0"/>
                <a:cs typeface="DINComp" panose="020B0504020101020102" pitchFamily="34" charset="0"/>
              </a:rPr>
              <a:t>CallUp</a:t>
            </a:r>
            <a:r>
              <a:rPr lang="en-US" sz="1800" dirty="0">
                <a:solidFill>
                  <a:srgbClr val="141823"/>
                </a:solidFill>
                <a:latin typeface="DINComp" panose="020B0504020101020102" pitchFamily="34" charset="0"/>
                <a:cs typeface="DINComp" panose="020B0504020101020102" pitchFamily="34" charset="0"/>
              </a:rPr>
              <a:t> Net’s Mobile Device Management solution enables </a:t>
            </a:r>
            <a:r>
              <a:rPr lang="en-US" sz="1800" dirty="0" err="1">
                <a:solidFill>
                  <a:srgbClr val="141823"/>
                </a:solidFill>
                <a:latin typeface="DINComp" panose="020B0504020101020102" pitchFamily="34" charset="0"/>
                <a:cs typeface="DINComp" panose="020B0504020101020102" pitchFamily="34" charset="0"/>
              </a:rPr>
              <a:t>Pelephone</a:t>
            </a:r>
            <a:r>
              <a:rPr lang="en-US" sz="1800" dirty="0">
                <a:solidFill>
                  <a:srgbClr val="141823"/>
                </a:solidFill>
                <a:latin typeface="DINComp" panose="020B0504020101020102" pitchFamily="34" charset="0"/>
                <a:cs typeface="DINComp" panose="020B0504020101020102" pitchFamily="34" charset="0"/>
              </a:rPr>
              <a:t> to provide </a:t>
            </a:r>
            <a:r>
              <a:rPr lang="en-US" sz="1800" dirty="0" smtClean="0">
                <a:solidFill>
                  <a:srgbClr val="141823"/>
                </a:solidFill>
                <a:latin typeface="DINComp" panose="020B0504020101020102" pitchFamily="34" charset="0"/>
                <a:cs typeface="DINComp" panose="020B0504020101020102" pitchFamily="34" charset="0"/>
              </a:rPr>
              <a:t>uncompromising </a:t>
            </a:r>
            <a:r>
              <a:rPr lang="en-US" sz="1800" dirty="0">
                <a:solidFill>
                  <a:srgbClr val="141823"/>
                </a:solidFill>
                <a:latin typeface="DINComp" panose="020B0504020101020102" pitchFamily="34" charset="0"/>
                <a:cs typeface="DINComp" panose="020B0504020101020102" pitchFamily="34" charset="0"/>
              </a:rPr>
              <a:t>and intuitive user experience while cutting </a:t>
            </a:r>
            <a:r>
              <a:rPr lang="en-US" sz="1800" dirty="0" smtClean="0">
                <a:solidFill>
                  <a:srgbClr val="141823"/>
                </a:solidFill>
                <a:latin typeface="DINComp" panose="020B0504020101020102" pitchFamily="34" charset="0"/>
                <a:cs typeface="DINComp" panose="020B0504020101020102" pitchFamily="34" charset="0"/>
              </a:rPr>
              <a:t>operational </a:t>
            </a:r>
            <a:r>
              <a:rPr lang="en-US" sz="1800" dirty="0">
                <a:solidFill>
                  <a:srgbClr val="141823"/>
                </a:solidFill>
                <a:latin typeface="DINComp" panose="020B0504020101020102" pitchFamily="34" charset="0"/>
                <a:cs typeface="DINComp" panose="020B0504020101020102" pitchFamily="34" charset="0"/>
              </a:rPr>
              <a:t>costs</a:t>
            </a:r>
            <a:r>
              <a:rPr lang="en-US" sz="1800" dirty="0" smtClean="0">
                <a:solidFill>
                  <a:srgbClr val="141823"/>
                </a:solidFill>
                <a:latin typeface="DINComp" panose="020B0504020101020102" pitchFamily="34" charset="0"/>
                <a:cs typeface="DINComp" panose="020B0504020101020102" pitchFamily="34" charset="0"/>
              </a:rPr>
              <a:t>”.</a:t>
            </a:r>
          </a:p>
          <a:p>
            <a:pPr algn="l"/>
            <a:endParaRPr lang="en-US" sz="1800" b="0" i="0" dirty="0">
              <a:solidFill>
                <a:srgbClr val="141823"/>
              </a:solidFill>
              <a:effectLst/>
              <a:latin typeface="DINComp" panose="020B0504020101020102" pitchFamily="34" charset="0"/>
              <a:cs typeface="DINComp" panose="020B0504020101020102" pitchFamily="34" charset="0"/>
            </a:endParaRPr>
          </a:p>
        </p:txBody>
      </p:sp>
      <p:sp>
        <p:nvSpPr>
          <p:cNvPr id="21" name="Rounded Rectangular Callout 20"/>
          <p:cNvSpPr/>
          <p:nvPr/>
        </p:nvSpPr>
        <p:spPr bwMode="auto">
          <a:xfrm>
            <a:off x="558800" y="5867401"/>
            <a:ext cx="5699529" cy="2209800"/>
          </a:xfrm>
          <a:prstGeom prst="wedgeRoundRectCallout">
            <a:avLst/>
          </a:prstGeom>
          <a:noFill/>
          <a:ln w="25400" cap="flat" cmpd="sng" algn="ctr">
            <a:solidFill>
              <a:srgbClr val="00729A"/>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Rectangle 21"/>
          <p:cNvSpPr/>
          <p:nvPr/>
        </p:nvSpPr>
        <p:spPr>
          <a:xfrm>
            <a:off x="558800" y="8493709"/>
            <a:ext cx="5243484" cy="646331"/>
          </a:xfrm>
          <a:prstGeom prst="rect">
            <a:avLst/>
          </a:prstGeom>
        </p:spPr>
        <p:txBody>
          <a:bodyPr wrap="square">
            <a:spAutoFit/>
          </a:bodyPr>
          <a:lstStyle/>
          <a:p>
            <a:pPr algn="l"/>
            <a:r>
              <a:rPr lang="en-US" sz="1800" dirty="0" smtClean="0">
                <a:latin typeface="DINComp" panose="020B0504020101020102" pitchFamily="34" charset="0"/>
                <a:cs typeface="DINComp" panose="020B0504020101020102" pitchFamily="34" charset="0"/>
              </a:rPr>
              <a:t>Ariel </a:t>
            </a:r>
            <a:r>
              <a:rPr lang="en-US" sz="1800" dirty="0">
                <a:latin typeface="DINComp" panose="020B0504020101020102" pitchFamily="34" charset="0"/>
                <a:cs typeface="DINComp" panose="020B0504020101020102" pitchFamily="34" charset="0"/>
              </a:rPr>
              <a:t>Schreiber</a:t>
            </a:r>
            <a:br>
              <a:rPr lang="en-US" sz="1800" dirty="0">
                <a:latin typeface="DINComp" panose="020B0504020101020102" pitchFamily="34" charset="0"/>
                <a:cs typeface="DINComp" panose="020B0504020101020102" pitchFamily="34" charset="0"/>
              </a:rPr>
            </a:br>
            <a:r>
              <a:rPr lang="en-US" sz="1800" dirty="0" smtClean="0">
                <a:latin typeface="DINComp" panose="020B0504020101020102" pitchFamily="34" charset="0"/>
                <a:cs typeface="DINComp" panose="020B0504020101020102" pitchFamily="34" charset="0"/>
              </a:rPr>
              <a:t>CEO</a:t>
            </a:r>
            <a:endParaRPr lang="en-US" sz="1800" dirty="0">
              <a:solidFill>
                <a:srgbClr val="141823"/>
              </a:solidFill>
              <a:latin typeface="DINComp" panose="020B0504020101020102" pitchFamily="34" charset="0"/>
              <a:cs typeface="DINComp" panose="020B0504020101020102" pitchFamily="34" charset="0"/>
            </a:endParaRPr>
          </a:p>
        </p:txBody>
      </p:sp>
      <p:sp>
        <p:nvSpPr>
          <p:cNvPr id="23" name="Rounded Rectangular Callout 22"/>
          <p:cNvSpPr/>
          <p:nvPr/>
        </p:nvSpPr>
        <p:spPr bwMode="auto">
          <a:xfrm flipH="1">
            <a:off x="6807746" y="5867400"/>
            <a:ext cx="5943052" cy="2301773"/>
          </a:xfrm>
          <a:prstGeom prst="wedgeRoundRectCallout">
            <a:avLst/>
          </a:prstGeom>
          <a:noFill/>
          <a:ln w="25400" cap="flat" cmpd="sng" algn="ctr">
            <a:solidFill>
              <a:srgbClr val="00729A"/>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Rectangle 23"/>
          <p:cNvSpPr/>
          <p:nvPr/>
        </p:nvSpPr>
        <p:spPr>
          <a:xfrm>
            <a:off x="7025798" y="6071564"/>
            <a:ext cx="5725001" cy="2031325"/>
          </a:xfrm>
          <a:prstGeom prst="rect">
            <a:avLst/>
          </a:prstGeom>
        </p:spPr>
        <p:txBody>
          <a:bodyPr wrap="square">
            <a:spAutoFit/>
          </a:bodyPr>
          <a:lstStyle/>
          <a:p>
            <a:pPr algn="l"/>
            <a:r>
              <a:rPr lang="en-US" sz="1800" dirty="0">
                <a:solidFill>
                  <a:schemeClr val="tx1"/>
                </a:solidFill>
                <a:latin typeface="DINComp" panose="020B0504020101020102" pitchFamily="34" charset="0"/>
                <a:cs typeface="DINComp" panose="020B0504020101020102" pitchFamily="34" charset="0"/>
              </a:rPr>
              <a:t>“CALLUP NET proved to be a great choice for supporting both our new LTE network and existing CDMA network with </a:t>
            </a:r>
            <a:r>
              <a:rPr lang="en-US" sz="1800" dirty="0" smtClean="0">
                <a:solidFill>
                  <a:schemeClr val="tx1"/>
                </a:solidFill>
                <a:latin typeface="DINComp" panose="020B0504020101020102" pitchFamily="34" charset="0"/>
                <a:cs typeface="DINComp" panose="020B0504020101020102" pitchFamily="34" charset="0"/>
              </a:rPr>
              <a:t>a single </a:t>
            </a:r>
            <a:r>
              <a:rPr lang="en-US" sz="1800" dirty="0">
                <a:solidFill>
                  <a:schemeClr val="tx1"/>
                </a:solidFill>
                <a:latin typeface="DINComp" panose="020B0504020101020102" pitchFamily="34" charset="0"/>
                <a:cs typeface="DINComp" panose="020B0504020101020102" pitchFamily="34" charset="0"/>
              </a:rPr>
              <a:t>device and SIM management platform</a:t>
            </a:r>
            <a:r>
              <a:rPr lang="en-US" sz="1800" dirty="0" smtClean="0">
                <a:solidFill>
                  <a:schemeClr val="tx1"/>
                </a:solidFill>
                <a:latin typeface="DINComp" panose="020B0504020101020102" pitchFamily="34" charset="0"/>
                <a:cs typeface="DINComp" panose="020B0504020101020102" pitchFamily="34" charset="0"/>
              </a:rPr>
              <a:t>. Moreover, CALLUP demonstrated technical expertise in precisely </a:t>
            </a:r>
            <a:r>
              <a:rPr lang="en-US" sz="1800" dirty="0">
                <a:solidFill>
                  <a:schemeClr val="tx1"/>
                </a:solidFill>
                <a:latin typeface="DINComp" panose="020B0504020101020102" pitchFamily="34" charset="0"/>
                <a:cs typeface="DINComp" panose="020B0504020101020102" pitchFamily="34" charset="0"/>
              </a:rPr>
              <a:t>defining the services </a:t>
            </a:r>
            <a:r>
              <a:rPr lang="en-US" sz="1800" dirty="0" smtClean="0">
                <a:solidFill>
                  <a:schemeClr val="tx1"/>
                </a:solidFill>
                <a:latin typeface="DINComp" panose="020B0504020101020102" pitchFamily="34" charset="0"/>
                <a:cs typeface="DINComp" panose="020B0504020101020102" pitchFamily="34" charset="0"/>
              </a:rPr>
              <a:t>and </a:t>
            </a:r>
            <a:r>
              <a:rPr lang="en-US" sz="1800" dirty="0">
                <a:solidFill>
                  <a:schemeClr val="tx1"/>
                </a:solidFill>
                <a:latin typeface="DINComp" panose="020B0504020101020102" pitchFamily="34" charset="0"/>
                <a:cs typeface="DINComp" panose="020B0504020101020102" pitchFamily="34" charset="0"/>
              </a:rPr>
              <a:t>in meeting our </a:t>
            </a:r>
            <a:r>
              <a:rPr lang="en-US" sz="1800" dirty="0" smtClean="0">
                <a:solidFill>
                  <a:schemeClr val="tx1"/>
                </a:solidFill>
                <a:latin typeface="DINComp" panose="020B0504020101020102" pitchFamily="34" charset="0"/>
                <a:cs typeface="DINComp" panose="020B0504020101020102" pitchFamily="34" charset="0"/>
              </a:rPr>
              <a:t>highly </a:t>
            </a:r>
            <a:r>
              <a:rPr lang="en-US" sz="1800" dirty="0">
                <a:solidFill>
                  <a:schemeClr val="tx1"/>
                </a:solidFill>
                <a:latin typeface="DINComp" panose="020B0504020101020102" pitchFamily="34" charset="0"/>
                <a:cs typeface="DINComp" panose="020B0504020101020102" pitchFamily="34" charset="0"/>
              </a:rPr>
              <a:t>challenging project timelines. They are truly a partner to rely </a:t>
            </a:r>
            <a:r>
              <a:rPr lang="en-US" sz="1800" dirty="0" smtClean="0">
                <a:solidFill>
                  <a:schemeClr val="tx1"/>
                </a:solidFill>
                <a:latin typeface="DINComp" panose="020B0504020101020102" pitchFamily="34" charset="0"/>
                <a:cs typeface="DINComp" panose="020B0504020101020102" pitchFamily="34" charset="0"/>
              </a:rPr>
              <a:t>on.”</a:t>
            </a:r>
          </a:p>
        </p:txBody>
      </p:sp>
    </p:spTree>
    <p:extLst>
      <p:ext uri="{BB962C8B-B14F-4D97-AF65-F5344CB8AC3E}">
        <p14:creationId xmlns:p14="http://schemas.microsoft.com/office/powerpoint/2010/main" val="36511769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defRPr/>
            </a:pPr>
            <a:r>
              <a:rPr lang="en-US" dirty="0" smtClean="0">
                <a:solidFill>
                  <a:schemeClr val="bg1"/>
                </a:solidFill>
              </a:rPr>
              <a:t>Company</a:t>
            </a:r>
            <a:endParaRPr dirty="0">
              <a:solidFill>
                <a:schemeClr val="bg1"/>
              </a:solidFill>
            </a:endParaRPr>
          </a:p>
          <a:p>
            <a:pPr>
              <a:defRPr/>
            </a:pPr>
            <a:r>
              <a:rPr dirty="0" smtClean="0"/>
              <a:t>T</a:t>
            </a:r>
            <a:r>
              <a:rPr lang="en-US" dirty="0" smtClean="0"/>
              <a:t>echnology</a:t>
            </a:r>
            <a:endParaRPr dirty="0"/>
          </a:p>
          <a:p>
            <a:pPr>
              <a:defRPr/>
            </a:pPr>
            <a:r>
              <a:rPr dirty="0"/>
              <a:t>Quality &amp; Service</a:t>
            </a:r>
          </a:p>
          <a:p>
            <a:pPr>
              <a:defRPr/>
            </a:pPr>
            <a:r>
              <a:rPr lang="en-US" dirty="0" smtClean="0"/>
              <a:t>Customers</a:t>
            </a:r>
            <a:endParaRPr dirty="0"/>
          </a:p>
        </p:txBody>
      </p:sp>
      <p:grpSp>
        <p:nvGrpSpPr>
          <p:cNvPr id="14339" name="Group 6"/>
          <p:cNvGrpSpPr>
            <a:grpSpLocks/>
          </p:cNvGrpSpPr>
          <p:nvPr/>
        </p:nvGrpSpPr>
        <p:grpSpPr bwMode="auto">
          <a:xfrm>
            <a:off x="7924800" y="3048000"/>
            <a:ext cx="2482850" cy="3321050"/>
            <a:chOff x="812800" y="1892300"/>
            <a:chExt cx="4978400" cy="6642100"/>
          </a:xfrm>
        </p:grpSpPr>
        <p:grpSp>
          <p:nvGrpSpPr>
            <p:cNvPr id="14340" name="Group 6"/>
            <p:cNvGrpSpPr>
              <a:grpSpLocks/>
            </p:cNvGrpSpPr>
            <p:nvPr/>
          </p:nvGrpSpPr>
          <p:grpSpPr bwMode="auto">
            <a:xfrm>
              <a:off x="812800" y="1892300"/>
              <a:ext cx="4978400" cy="6642100"/>
              <a:chOff x="0" y="0"/>
              <a:chExt cx="3136" cy="4184"/>
            </a:xfrm>
          </p:grpSpPr>
          <p:sp>
            <p:nvSpPr>
              <p:cNvPr id="14342" name="Rectangle 4"/>
              <p:cNvSpPr>
                <a:spLocks/>
              </p:cNvSpPr>
              <p:nvPr/>
            </p:nvSpPr>
            <p:spPr bwMode="auto">
              <a:xfrm>
                <a:off x="128" y="96"/>
                <a:ext cx="2880" cy="3832"/>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pic>
            <p:nvPicPr>
              <p:cNvPr id="1434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36" cy="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l="18105" r="31898"/>
            <a:stretch>
              <a:fillRect/>
            </a:stretch>
          </p:blipFill>
          <p:spPr bwMode="auto">
            <a:xfrm>
              <a:off x="1016000" y="2032000"/>
              <a:ext cx="45593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Line 9"/>
          <p:cNvSpPr>
            <a:spLocks noChangeShapeType="1"/>
          </p:cNvSpPr>
          <p:nvPr/>
        </p:nvSpPr>
        <p:spPr bwMode="auto">
          <a:xfrm>
            <a:off x="769938" y="9601200"/>
            <a:ext cx="4246562" cy="0"/>
          </a:xfrm>
          <a:prstGeom prst="line">
            <a:avLst/>
          </a:prstGeom>
          <a:noFill/>
          <a:ln w="25400" cap="rnd">
            <a:solidFill>
              <a:srgbClr val="2AA4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latin typeface="DINComp" panose="020B0504020101020102" pitchFamily="34" charset="0"/>
              <a:cs typeface="DINComp" panose="020B0504020101020102" pitchFamily="34" charset="0"/>
            </a:endParaRPr>
          </a:p>
        </p:txBody>
      </p:sp>
      <p:sp>
        <p:nvSpPr>
          <p:cNvPr id="55305" name="Line 9"/>
          <p:cNvSpPr>
            <a:spLocks noChangeShapeType="1"/>
          </p:cNvSpPr>
          <p:nvPr/>
        </p:nvSpPr>
        <p:spPr bwMode="auto">
          <a:xfrm>
            <a:off x="7056438" y="9601200"/>
            <a:ext cx="4856162" cy="0"/>
          </a:xfrm>
          <a:prstGeom prst="line">
            <a:avLst/>
          </a:prstGeom>
          <a:noFill/>
          <a:ln w="25400" cap="rnd">
            <a:solidFill>
              <a:srgbClr val="2AA4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latin typeface="DINComp" panose="020B0504020101020102" pitchFamily="34" charset="0"/>
              <a:cs typeface="DINComp" panose="020B0504020101020102" pitchFamily="34" charset="0"/>
            </a:endParaRPr>
          </a:p>
        </p:txBody>
      </p:sp>
      <p:grpSp>
        <p:nvGrpSpPr>
          <p:cNvPr id="2048" name="Group 2047"/>
          <p:cNvGrpSpPr/>
          <p:nvPr/>
        </p:nvGrpSpPr>
        <p:grpSpPr>
          <a:xfrm>
            <a:off x="4521200" y="1524000"/>
            <a:ext cx="4029288" cy="4611560"/>
            <a:chOff x="4521200" y="1524000"/>
            <a:chExt cx="4029288" cy="4611560"/>
          </a:xfrm>
        </p:grpSpPr>
        <p:sp>
          <p:nvSpPr>
            <p:cNvPr id="27" name="Folded Corner 26"/>
            <p:cNvSpPr/>
            <p:nvPr/>
          </p:nvSpPr>
          <p:spPr bwMode="auto">
            <a:xfrm>
              <a:off x="4521200" y="1524000"/>
              <a:ext cx="4029288" cy="4611560"/>
            </a:xfrm>
            <a:prstGeom prst="foldedCorner">
              <a:avLst/>
            </a:prstGeom>
            <a:solidFill>
              <a:schemeClr val="bg1"/>
            </a:solidFill>
            <a:ln w="9525" cap="flat" cmpd="sng" algn="ctr">
              <a:solidFill>
                <a:srgbClr val="00729A"/>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5" name="Group 4"/>
            <p:cNvGrpSpPr/>
            <p:nvPr/>
          </p:nvGrpSpPr>
          <p:grpSpPr>
            <a:xfrm>
              <a:off x="4887110" y="1850783"/>
              <a:ext cx="3225801" cy="3174963"/>
              <a:chOff x="6732363" y="1979815"/>
              <a:chExt cx="6272438" cy="6173585"/>
            </a:xfrm>
          </p:grpSpPr>
          <p:pic>
            <p:nvPicPr>
              <p:cNvPr id="2052" name="Picture 4"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363" y="1979815"/>
                <a:ext cx="3927762" cy="5237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363" y="2554778"/>
                <a:ext cx="6272438" cy="5598622"/>
              </a:xfrm>
              <a:prstGeom prst="rect">
                <a:avLst/>
              </a:prstGeom>
            </p:spPr>
          </p:pic>
        </p:grpSp>
      </p:grpSp>
      <p:grpSp>
        <p:nvGrpSpPr>
          <p:cNvPr id="26" name="Group 25"/>
          <p:cNvGrpSpPr/>
          <p:nvPr/>
        </p:nvGrpSpPr>
        <p:grpSpPr>
          <a:xfrm>
            <a:off x="8779088" y="1498147"/>
            <a:ext cx="4029288" cy="4611560"/>
            <a:chOff x="8779088" y="1498147"/>
            <a:chExt cx="4029288" cy="4611560"/>
          </a:xfrm>
        </p:grpSpPr>
        <p:sp>
          <p:nvSpPr>
            <p:cNvPr id="28" name="Folded Corner 27"/>
            <p:cNvSpPr/>
            <p:nvPr/>
          </p:nvSpPr>
          <p:spPr bwMode="auto">
            <a:xfrm>
              <a:off x="8779088" y="1498147"/>
              <a:ext cx="4029288" cy="4611560"/>
            </a:xfrm>
            <a:prstGeom prst="foldedCorner">
              <a:avLst/>
            </a:prstGeom>
            <a:solidFill>
              <a:schemeClr val="bg1"/>
            </a:solidFill>
            <a:ln w="9525" cap="flat" cmpd="sng" algn="ctr">
              <a:solidFill>
                <a:srgbClr val="00729A"/>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3" name="Group 12"/>
            <p:cNvGrpSpPr/>
            <p:nvPr/>
          </p:nvGrpSpPr>
          <p:grpSpPr>
            <a:xfrm>
              <a:off x="8939002" y="1835543"/>
              <a:ext cx="3833814" cy="3682946"/>
              <a:chOff x="6604834" y="1709737"/>
              <a:chExt cx="6231692" cy="5986463"/>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000" y="1709737"/>
                <a:ext cx="4543425" cy="96202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834" y="3088178"/>
                <a:ext cx="6231692" cy="4608022"/>
              </a:xfrm>
              <a:prstGeom prst="rect">
                <a:avLst/>
              </a:prstGeom>
            </p:spPr>
          </p:pic>
        </p:grpSp>
      </p:grpSp>
      <p:sp>
        <p:nvSpPr>
          <p:cNvPr id="22" name="Title 1"/>
          <p:cNvSpPr>
            <a:spLocks noGrp="1"/>
          </p:cNvSpPr>
          <p:nvPr>
            <p:ph type="title"/>
          </p:nvPr>
        </p:nvSpPr>
        <p:spPr>
          <a:xfrm>
            <a:off x="650875" y="390525"/>
            <a:ext cx="11703050" cy="1625600"/>
          </a:xfrm>
        </p:spPr>
        <p:txBody>
          <a:bodyPr/>
          <a:lstStyle/>
          <a:p>
            <a:pPr>
              <a:defRPr/>
            </a:pPr>
            <a:r>
              <a:rPr lang="en-US" sz="4000" dirty="0" smtClean="0">
                <a:solidFill>
                  <a:srgbClr val="136599"/>
                </a:solidFill>
                <a:ea typeface="+mj-ea"/>
              </a:rPr>
              <a:t>In the Press</a:t>
            </a:r>
            <a:endParaRPr lang="en-US" sz="4000" dirty="0">
              <a:solidFill>
                <a:srgbClr val="136599"/>
              </a:solidFill>
              <a:ea typeface="+mj-ea"/>
            </a:endParaRPr>
          </a:p>
        </p:txBody>
      </p:sp>
      <p:grpSp>
        <p:nvGrpSpPr>
          <p:cNvPr id="2049" name="Group 2048"/>
          <p:cNvGrpSpPr/>
          <p:nvPr/>
        </p:nvGrpSpPr>
        <p:grpSpPr>
          <a:xfrm>
            <a:off x="254000" y="1524000"/>
            <a:ext cx="4029288" cy="4611560"/>
            <a:chOff x="254000" y="1524000"/>
            <a:chExt cx="4029288" cy="4611560"/>
          </a:xfrm>
        </p:grpSpPr>
        <p:sp>
          <p:nvSpPr>
            <p:cNvPr id="9" name="Folded Corner 8"/>
            <p:cNvSpPr/>
            <p:nvPr/>
          </p:nvSpPr>
          <p:spPr bwMode="auto">
            <a:xfrm>
              <a:off x="254000" y="1524000"/>
              <a:ext cx="4029288" cy="4611560"/>
            </a:xfrm>
            <a:prstGeom prst="foldedCorner">
              <a:avLst/>
            </a:prstGeom>
            <a:solidFill>
              <a:schemeClr val="bg1"/>
            </a:solidFill>
            <a:ln w="9525" cap="flat" cmpd="sng" algn="ctr">
              <a:solidFill>
                <a:srgbClr val="00729A"/>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4" name="Group 3"/>
            <p:cNvGrpSpPr/>
            <p:nvPr/>
          </p:nvGrpSpPr>
          <p:grpSpPr>
            <a:xfrm>
              <a:off x="447624" y="1784877"/>
              <a:ext cx="3223720" cy="3733612"/>
              <a:chOff x="254000" y="1979815"/>
              <a:chExt cx="6160662" cy="7135090"/>
            </a:xfrm>
          </p:grpSpPr>
          <p:pic>
            <p:nvPicPr>
              <p:cNvPr id="2050" name="Picture 2" descr="FierceWirelessTe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62" y="1979815"/>
                <a:ext cx="4454762" cy="762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000" y="2561705"/>
                <a:ext cx="6160662" cy="6553200"/>
              </a:xfrm>
              <a:prstGeom prst="rect">
                <a:avLst/>
              </a:prstGeom>
            </p:spPr>
          </p:pic>
        </p:grpSp>
      </p:grpSp>
      <p:grpSp>
        <p:nvGrpSpPr>
          <p:cNvPr id="23" name="Group 22"/>
          <p:cNvGrpSpPr/>
          <p:nvPr/>
        </p:nvGrpSpPr>
        <p:grpSpPr>
          <a:xfrm>
            <a:off x="635000" y="4804880"/>
            <a:ext cx="4029288" cy="4611560"/>
            <a:chOff x="635000" y="4804880"/>
            <a:chExt cx="4029288" cy="4611560"/>
          </a:xfrm>
        </p:grpSpPr>
        <p:sp>
          <p:nvSpPr>
            <p:cNvPr id="29" name="Folded Corner 28"/>
            <p:cNvSpPr/>
            <p:nvPr/>
          </p:nvSpPr>
          <p:spPr bwMode="auto">
            <a:xfrm>
              <a:off x="635000" y="4804880"/>
              <a:ext cx="4029288" cy="4611560"/>
            </a:xfrm>
            <a:prstGeom prst="foldedCorner">
              <a:avLst/>
            </a:prstGeom>
            <a:solidFill>
              <a:schemeClr val="bg1"/>
            </a:solidFill>
            <a:ln w="9525" cap="flat" cmpd="sng" algn="ctr">
              <a:solidFill>
                <a:srgbClr val="00729A"/>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6" name="Group 15"/>
            <p:cNvGrpSpPr/>
            <p:nvPr/>
          </p:nvGrpSpPr>
          <p:grpSpPr>
            <a:xfrm>
              <a:off x="858944" y="4955706"/>
              <a:ext cx="2819400" cy="4309907"/>
              <a:chOff x="330200" y="1524000"/>
              <a:chExt cx="5257800" cy="8037394"/>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131" y="1524000"/>
                <a:ext cx="1314450" cy="123825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200" y="3048000"/>
                <a:ext cx="5257800" cy="6513394"/>
              </a:xfrm>
              <a:prstGeom prst="rect">
                <a:avLst/>
              </a:prstGeom>
            </p:spPr>
          </p:pic>
        </p:grpSp>
      </p:grpSp>
      <p:grpSp>
        <p:nvGrpSpPr>
          <p:cNvPr id="24" name="Group 23"/>
          <p:cNvGrpSpPr/>
          <p:nvPr/>
        </p:nvGrpSpPr>
        <p:grpSpPr>
          <a:xfrm>
            <a:off x="4826000" y="4820120"/>
            <a:ext cx="4029288" cy="4611560"/>
            <a:chOff x="4826000" y="4820120"/>
            <a:chExt cx="4029288" cy="4611560"/>
          </a:xfrm>
        </p:grpSpPr>
        <p:sp>
          <p:nvSpPr>
            <p:cNvPr id="30" name="Folded Corner 29"/>
            <p:cNvSpPr/>
            <p:nvPr/>
          </p:nvSpPr>
          <p:spPr bwMode="auto">
            <a:xfrm>
              <a:off x="4826000" y="4820120"/>
              <a:ext cx="4029288" cy="4611560"/>
            </a:xfrm>
            <a:prstGeom prst="foldedCorner">
              <a:avLst/>
            </a:prstGeom>
            <a:solidFill>
              <a:schemeClr val="bg1"/>
            </a:solidFill>
            <a:ln w="9525" cap="flat" cmpd="sng" algn="ctr">
              <a:solidFill>
                <a:srgbClr val="00729A"/>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10" name="Group 9"/>
            <p:cNvGrpSpPr/>
            <p:nvPr/>
          </p:nvGrpSpPr>
          <p:grpSpPr>
            <a:xfrm>
              <a:off x="5061014" y="5025747"/>
              <a:ext cx="3051897" cy="4105138"/>
              <a:chOff x="330200" y="1524000"/>
              <a:chExt cx="6235434" cy="7772400"/>
            </a:xfrm>
          </p:grpSpPr>
          <p:pic>
            <p:nvPicPr>
              <p:cNvPr id="11" name="Picture 2" descr="Wireless Design &amp;amp; Developm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200" y="1524000"/>
                <a:ext cx="3648075" cy="13335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599" y="3124200"/>
                <a:ext cx="6083035" cy="6172200"/>
              </a:xfrm>
              <a:prstGeom prst="rect">
                <a:avLst/>
              </a:prstGeom>
            </p:spPr>
          </p:pic>
        </p:grpSp>
      </p:grpSp>
      <p:grpSp>
        <p:nvGrpSpPr>
          <p:cNvPr id="25" name="Group 24"/>
          <p:cNvGrpSpPr/>
          <p:nvPr/>
        </p:nvGrpSpPr>
        <p:grpSpPr>
          <a:xfrm>
            <a:off x="9169399" y="4820120"/>
            <a:ext cx="3701153" cy="4716666"/>
            <a:chOff x="9169399" y="4820120"/>
            <a:chExt cx="3701153" cy="4716666"/>
          </a:xfrm>
        </p:grpSpPr>
        <p:sp>
          <p:nvSpPr>
            <p:cNvPr id="31" name="Folded Corner 30"/>
            <p:cNvSpPr/>
            <p:nvPr/>
          </p:nvSpPr>
          <p:spPr bwMode="auto">
            <a:xfrm>
              <a:off x="9169399" y="4820120"/>
              <a:ext cx="3701153" cy="4716666"/>
            </a:xfrm>
            <a:prstGeom prst="foldedCorner">
              <a:avLst/>
            </a:prstGeom>
            <a:solidFill>
              <a:schemeClr val="bg1"/>
            </a:solidFill>
            <a:ln w="9525" cap="flat" cmpd="sng" algn="ctr">
              <a:solidFill>
                <a:srgbClr val="00729A"/>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32" name="Group 31"/>
            <p:cNvGrpSpPr/>
            <p:nvPr/>
          </p:nvGrpSpPr>
          <p:grpSpPr>
            <a:xfrm>
              <a:off x="9357337" y="5120915"/>
              <a:ext cx="2872790" cy="4009969"/>
              <a:chOff x="6045200" y="1522614"/>
              <a:chExt cx="4953000" cy="8281250"/>
            </a:xfrm>
          </p:grpSpPr>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45200" y="1522614"/>
                <a:ext cx="4383934" cy="991985"/>
              </a:xfrm>
              <a:prstGeom prst="rect">
                <a:avLst/>
              </a:prstGeom>
            </p:spPr>
          </p:pic>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45200" y="2762250"/>
                <a:ext cx="4953000" cy="7041614"/>
              </a:xfrm>
              <a:prstGeom prst="rect">
                <a:avLst/>
              </a:prstGeom>
            </p:spPr>
          </p:pic>
        </p:grpSp>
      </p:grpSp>
    </p:spTree>
    <p:extLst>
      <p:ext uri="{BB962C8B-B14F-4D97-AF65-F5344CB8AC3E}">
        <p14:creationId xmlns:p14="http://schemas.microsoft.com/office/powerpoint/2010/main" val="38880384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5240"/>
            <a:ext cx="13309600" cy="1141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300" y="5618163"/>
            <a:ext cx="26035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6324" name="Rectangle 3"/>
          <p:cNvSpPr>
            <a:spLocks/>
          </p:cNvSpPr>
          <p:nvPr/>
        </p:nvSpPr>
        <p:spPr bwMode="auto">
          <a:xfrm>
            <a:off x="1257300" y="8267700"/>
            <a:ext cx="10464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120000"/>
              </a:lnSpc>
            </a:pPr>
            <a:r>
              <a:rPr lang="en-US" altLang="en-US" sz="1400">
                <a:solidFill>
                  <a:srgbClr val="B8DFFF"/>
                </a:solidFill>
                <a:latin typeface="DINPro" charset="0"/>
                <a:ea typeface="DINPro" charset="0"/>
                <a:cs typeface="DINPro" charset="0"/>
                <a:sym typeface="DINPro" charset="0"/>
              </a:rPr>
              <a:t>All rights reserved Callup © 2013  |  </a:t>
            </a:r>
            <a:r>
              <a:rPr lang="en-US" altLang="en-US" sz="1400" u="sng">
                <a:solidFill>
                  <a:schemeClr val="accent1"/>
                </a:solidFill>
                <a:latin typeface="DINPro" charset="0"/>
                <a:ea typeface="DINPro" charset="0"/>
                <a:cs typeface="DINPro" charset="0"/>
                <a:sym typeface="DINPro" charset="0"/>
                <a:hlinkClick r:id="rId4"/>
              </a:rPr>
              <a:t>www.callup.net</a:t>
            </a:r>
            <a:r>
              <a:rPr lang="en-US" altLang="en-US" sz="1400">
                <a:solidFill>
                  <a:srgbClr val="B8DFFF"/>
                </a:solidFill>
                <a:latin typeface="DINPro" charset="0"/>
                <a:ea typeface="DINPro" charset="0"/>
                <a:cs typeface="DINPro" charset="0"/>
                <a:sym typeface="DINPro" charset="0"/>
                <a:hlinkClick r:id="rId4"/>
              </a:rPr>
              <a:t>   </a:t>
            </a:r>
            <a:r>
              <a:rPr lang="en-US" altLang="en-US" sz="1400">
                <a:solidFill>
                  <a:srgbClr val="B8DFFF"/>
                </a:solidFill>
                <a:latin typeface="DINPro" charset="0"/>
                <a:ea typeface="DINPro" charset="0"/>
                <a:cs typeface="DINPro" charset="0"/>
                <a:sym typeface="DINPro" charset="0"/>
              </a:rPr>
              <a:t>|  Facebook  |  Twitter  |  Linkedin</a:t>
            </a:r>
          </a:p>
        </p:txBody>
      </p:sp>
      <p:sp>
        <p:nvSpPr>
          <p:cNvPr id="56325" name="Rectangle 4"/>
          <p:cNvSpPr>
            <a:spLocks/>
          </p:cNvSpPr>
          <p:nvPr/>
        </p:nvSpPr>
        <p:spPr bwMode="auto">
          <a:xfrm>
            <a:off x="1701800" y="3181350"/>
            <a:ext cx="10464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6000" b="1" dirty="0" smtClean="0">
                <a:solidFill>
                  <a:srgbClr val="B8DFFF"/>
                </a:solidFill>
                <a:latin typeface="DINComp-Medium" panose="020B0604020101020102" pitchFamily="34" charset="0"/>
                <a:ea typeface="DIN-MediumAlternate" charset="0"/>
                <a:cs typeface="DINComp-Medium" panose="020B0604020101020102" pitchFamily="34" charset="0"/>
                <a:sym typeface="DIN-MediumAlternate" charset="0"/>
              </a:rPr>
              <a:t>Thank You</a:t>
            </a:r>
            <a:endParaRPr lang="en-US" altLang="en-US" sz="6000" b="1" dirty="0">
              <a:solidFill>
                <a:srgbClr val="B8DFFF"/>
              </a:solidFill>
              <a:latin typeface="DINComp-Medium" panose="020B0604020101020102" pitchFamily="34" charset="0"/>
              <a:ea typeface="DIN-MediumAlternate" charset="0"/>
              <a:cs typeface="DINComp-Medium" panose="020B0604020101020102" pitchFamily="34" charset="0"/>
              <a:sym typeface="DIN-MediumAlternate" charset="0"/>
            </a:endParaRPr>
          </a:p>
        </p:txBody>
      </p:sp>
    </p:spTree>
    <p:extLst>
      <p:ext uri="{BB962C8B-B14F-4D97-AF65-F5344CB8AC3E}">
        <p14:creationId xmlns:p14="http://schemas.microsoft.com/office/powerpoint/2010/main" val="15736766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304800"/>
            <a:ext cx="11703050" cy="981075"/>
          </a:xfrm>
        </p:spPr>
        <p:txBody>
          <a:bodyPr/>
          <a:lstStyle/>
          <a:p>
            <a:pPr>
              <a:defRPr/>
            </a:pPr>
            <a:r>
              <a:rPr lang="en-US" sz="4000" dirty="0" smtClean="0">
                <a:solidFill>
                  <a:srgbClr val="0088B8"/>
                </a:solidFill>
                <a:ea typeface="+mj-ea"/>
              </a:rPr>
              <a:t>Company Overview</a:t>
            </a:r>
            <a:endParaRPr lang="en-US" sz="4000" dirty="0">
              <a:solidFill>
                <a:srgbClr val="0088B8"/>
              </a:solidFill>
              <a:ea typeface="+mj-ea"/>
            </a:endParaRPr>
          </a:p>
        </p:txBody>
      </p:sp>
      <p:sp>
        <p:nvSpPr>
          <p:cNvPr id="12" name="Rectangle 11"/>
          <p:cNvSpPr/>
          <p:nvPr/>
        </p:nvSpPr>
        <p:spPr>
          <a:xfrm>
            <a:off x="-50800" y="9343603"/>
            <a:ext cx="13004800" cy="4766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INComp" panose="020B0504020101020102" pitchFamily="34" charset="0"/>
              <a:cs typeface="DINComp" panose="020B0504020101020102" pitchFamily="34" charset="0"/>
            </a:endParaRPr>
          </a:p>
        </p:txBody>
      </p:sp>
      <p:sp>
        <p:nvSpPr>
          <p:cNvPr id="13" name="Subtitle 2"/>
          <p:cNvSpPr txBox="1">
            <a:spLocks/>
          </p:cNvSpPr>
          <p:nvPr/>
        </p:nvSpPr>
        <p:spPr>
          <a:xfrm>
            <a:off x="4473288" y="9419921"/>
            <a:ext cx="3994044" cy="32403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chemeClr val="bg1"/>
                </a:solidFill>
                <a:latin typeface="DINComp" panose="020B0504020101020102" pitchFamily="34" charset="0"/>
                <a:cs typeface="DINComp" panose="020B0504020101020102" pitchFamily="34" charset="0"/>
              </a:rPr>
              <a:t>One1 Telecom Division</a:t>
            </a:r>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9776" y="9398198"/>
            <a:ext cx="634024" cy="36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p:cNvSpPr/>
          <p:nvPr/>
        </p:nvSpPr>
        <p:spPr>
          <a:xfrm>
            <a:off x="7061200" y="7145029"/>
            <a:ext cx="4180840" cy="1569660"/>
          </a:xfrm>
          <a:prstGeom prst="rect">
            <a:avLst/>
          </a:prstGeom>
        </p:spPr>
        <p:txBody>
          <a:bodyPr wrap="square">
            <a:spAutoFit/>
          </a:bodyPr>
          <a:lstStyle/>
          <a:p>
            <a:pPr algn="l">
              <a:defRPr/>
            </a:pPr>
            <a:r>
              <a:rPr lang="en-US" sz="4800" b="1" dirty="0" smtClean="0">
                <a:solidFill>
                  <a:schemeClr val="tx1"/>
                </a:solidFill>
                <a:latin typeface="DINComp" panose="020B0504020101020102" pitchFamily="34" charset="0"/>
                <a:cs typeface="DINComp" panose="020B0504020101020102" pitchFamily="34" charset="0"/>
              </a:rPr>
              <a:t>5</a:t>
            </a:r>
            <a:r>
              <a:rPr lang="en-US" sz="2400" dirty="0" smtClean="0">
                <a:solidFill>
                  <a:schemeClr val="tx1"/>
                </a:solidFill>
                <a:latin typeface="DINComp" panose="020B0504020101020102" pitchFamily="34" charset="0"/>
                <a:cs typeface="DINComp" panose="020B0504020101020102" pitchFamily="34" charset="0"/>
              </a:rPr>
              <a:t> Key strategic partners:  Microsoft, Red Bend, HP, Dialogic, MIND</a:t>
            </a:r>
            <a:endParaRPr lang="en-US" sz="2400" dirty="0">
              <a:solidFill>
                <a:schemeClr val="tx1"/>
              </a:solidFill>
              <a:latin typeface="DINComp" panose="020B0504020101020102" pitchFamily="34" charset="0"/>
              <a:cs typeface="DINComp" panose="020B0504020101020102" pitchFamily="34" charset="0"/>
            </a:endParaRPr>
          </a:p>
        </p:txBody>
      </p:sp>
      <p:sp>
        <p:nvSpPr>
          <p:cNvPr id="40" name="Rectangle 39"/>
          <p:cNvSpPr/>
          <p:nvPr/>
        </p:nvSpPr>
        <p:spPr>
          <a:xfrm>
            <a:off x="965200" y="3357860"/>
            <a:ext cx="5598348" cy="1828800"/>
          </a:xfrm>
          <a:prstGeom prst="rect">
            <a:avLst/>
          </a:prstGeom>
          <a:solidFill>
            <a:srgbClr val="0088B8"/>
          </a:solidFill>
          <a:ln w="9525">
            <a:solidFill>
              <a:srgbClr val="00729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Rectangle 41"/>
          <p:cNvSpPr/>
          <p:nvPr/>
        </p:nvSpPr>
        <p:spPr>
          <a:xfrm>
            <a:off x="965200" y="5186660"/>
            <a:ext cx="5598348" cy="1828800"/>
          </a:xfrm>
          <a:prstGeom prst="rect">
            <a:avLst/>
          </a:prstGeom>
          <a:noFill/>
          <a:ln w="9525">
            <a:solidFill>
              <a:srgbClr val="00729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Rectangle 42"/>
          <p:cNvSpPr/>
          <p:nvPr/>
        </p:nvSpPr>
        <p:spPr>
          <a:xfrm>
            <a:off x="965200" y="7015460"/>
            <a:ext cx="5598348" cy="1828800"/>
          </a:xfrm>
          <a:prstGeom prst="rect">
            <a:avLst/>
          </a:prstGeom>
          <a:solidFill>
            <a:schemeClr val="bg2">
              <a:lumMod val="50000"/>
            </a:schemeClr>
          </a:solidFill>
          <a:ln w="9525">
            <a:solidFill>
              <a:srgbClr val="0088B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Rectangle 44"/>
          <p:cNvSpPr/>
          <p:nvPr/>
        </p:nvSpPr>
        <p:spPr>
          <a:xfrm>
            <a:off x="1498600" y="3510260"/>
            <a:ext cx="4180840" cy="1508105"/>
          </a:xfrm>
          <a:prstGeom prst="rect">
            <a:avLst/>
          </a:prstGeom>
        </p:spPr>
        <p:txBody>
          <a:bodyPr wrap="square">
            <a:spAutoFit/>
          </a:bodyPr>
          <a:lstStyle/>
          <a:p>
            <a:pPr algn="l">
              <a:defRPr/>
            </a:pPr>
            <a:r>
              <a:rPr lang="en-US" sz="2400" dirty="0">
                <a:solidFill>
                  <a:schemeClr val="bg1"/>
                </a:solidFill>
                <a:latin typeface="DINComp" panose="020B0504020101020102" pitchFamily="34" charset="0"/>
                <a:cs typeface="DINComp" panose="020B0504020101020102" pitchFamily="34" charset="0"/>
              </a:rPr>
              <a:t>Established in </a:t>
            </a:r>
            <a:r>
              <a:rPr lang="en-US" sz="4400" b="1" dirty="0">
                <a:solidFill>
                  <a:schemeClr val="bg1"/>
                </a:solidFill>
                <a:latin typeface="DINComp" panose="020B0504020101020102" pitchFamily="34" charset="0"/>
                <a:cs typeface="DINComp" panose="020B0504020101020102" pitchFamily="34" charset="0"/>
              </a:rPr>
              <a:t>1999</a:t>
            </a:r>
            <a:r>
              <a:rPr lang="en-US" sz="2400" dirty="0">
                <a:solidFill>
                  <a:schemeClr val="bg1"/>
                </a:solidFill>
                <a:latin typeface="DINComp" panose="020B0504020101020102" pitchFamily="34" charset="0"/>
                <a:cs typeface="DINComp" panose="020B0504020101020102" pitchFamily="34" charset="0"/>
              </a:rPr>
              <a:t> </a:t>
            </a:r>
            <a:r>
              <a:rPr lang="en-US" sz="2400" dirty="0" smtClean="0">
                <a:solidFill>
                  <a:schemeClr val="bg1"/>
                </a:solidFill>
                <a:latin typeface="DINComp" panose="020B0504020101020102" pitchFamily="34" charset="0"/>
                <a:cs typeface="DINComp" panose="020B0504020101020102" pitchFamily="34" charset="0"/>
              </a:rPr>
              <a:t/>
            </a:r>
            <a:br>
              <a:rPr lang="en-US" sz="2400" dirty="0" smtClean="0">
                <a:solidFill>
                  <a:schemeClr val="bg1"/>
                </a:solidFill>
                <a:latin typeface="DINComp" panose="020B0504020101020102" pitchFamily="34" charset="0"/>
                <a:cs typeface="DINComp" panose="020B0504020101020102" pitchFamily="34" charset="0"/>
              </a:rPr>
            </a:br>
            <a:r>
              <a:rPr lang="en-US" sz="2400" dirty="0" smtClean="0">
                <a:solidFill>
                  <a:schemeClr val="bg1"/>
                </a:solidFill>
                <a:latin typeface="DINComp" panose="020B0504020101020102" pitchFamily="34" charset="0"/>
                <a:cs typeface="DINComp" panose="020B0504020101020102" pitchFamily="34" charset="0"/>
              </a:rPr>
              <a:t>as </a:t>
            </a:r>
            <a:r>
              <a:rPr lang="en-US" sz="2400" noProof="1">
                <a:solidFill>
                  <a:schemeClr val="bg1"/>
                </a:solidFill>
                <a:latin typeface="DINComp" panose="020B0504020101020102" pitchFamily="34" charset="0"/>
                <a:cs typeface="DINComp" panose="020B0504020101020102" pitchFamily="34" charset="0"/>
              </a:rPr>
              <a:t>Telecom Division of One1 Group</a:t>
            </a:r>
          </a:p>
        </p:txBody>
      </p:sp>
      <p:sp>
        <p:nvSpPr>
          <p:cNvPr id="46" name="Rectangle 45"/>
          <p:cNvSpPr/>
          <p:nvPr/>
        </p:nvSpPr>
        <p:spPr>
          <a:xfrm>
            <a:off x="1498600" y="7360473"/>
            <a:ext cx="4180840" cy="1138773"/>
          </a:xfrm>
          <a:prstGeom prst="rect">
            <a:avLst/>
          </a:prstGeom>
        </p:spPr>
        <p:txBody>
          <a:bodyPr wrap="square">
            <a:spAutoFit/>
          </a:bodyPr>
          <a:lstStyle/>
          <a:p>
            <a:pPr algn="l">
              <a:defRPr/>
            </a:pPr>
            <a:r>
              <a:rPr lang="en-US" sz="4400" b="1" noProof="1">
                <a:solidFill>
                  <a:schemeClr val="bg1"/>
                </a:solidFill>
                <a:latin typeface="DINComp" panose="020B0504020101020102" pitchFamily="34" charset="0"/>
                <a:cs typeface="DINComp" panose="020B0504020101020102" pitchFamily="34" charset="0"/>
              </a:rPr>
              <a:t>3,100</a:t>
            </a:r>
            <a:r>
              <a:rPr lang="en-US" sz="2400" noProof="1">
                <a:solidFill>
                  <a:schemeClr val="bg1"/>
                </a:solidFill>
                <a:latin typeface="DINComp" panose="020B0504020101020102" pitchFamily="34" charset="0"/>
                <a:cs typeface="DINComp" panose="020B0504020101020102" pitchFamily="34" charset="0"/>
              </a:rPr>
              <a:t> </a:t>
            </a:r>
            <a:r>
              <a:rPr lang="en-US" sz="2400" noProof="1" smtClean="0">
                <a:solidFill>
                  <a:schemeClr val="bg1"/>
                </a:solidFill>
                <a:latin typeface="DINComp" panose="020B0504020101020102" pitchFamily="34" charset="0"/>
                <a:cs typeface="DINComp" panose="020B0504020101020102" pitchFamily="34" charset="0"/>
              </a:rPr>
              <a:t>  IT </a:t>
            </a:r>
            <a:r>
              <a:rPr lang="en-US" sz="2400" noProof="1">
                <a:solidFill>
                  <a:schemeClr val="bg1"/>
                </a:solidFill>
                <a:latin typeface="DINComp" panose="020B0504020101020102" pitchFamily="34" charset="0"/>
                <a:cs typeface="DINComp" panose="020B0504020101020102" pitchFamily="34" charset="0"/>
              </a:rPr>
              <a:t>&amp; Telecom experts</a:t>
            </a:r>
          </a:p>
        </p:txBody>
      </p:sp>
      <p:sp>
        <p:nvSpPr>
          <p:cNvPr id="47" name="Rectangle 46"/>
          <p:cNvSpPr/>
          <p:nvPr/>
        </p:nvSpPr>
        <p:spPr>
          <a:xfrm>
            <a:off x="1498600" y="5453450"/>
            <a:ext cx="4180840" cy="1446550"/>
          </a:xfrm>
          <a:prstGeom prst="rect">
            <a:avLst/>
          </a:prstGeom>
        </p:spPr>
        <p:txBody>
          <a:bodyPr wrap="square">
            <a:spAutoFit/>
          </a:bodyPr>
          <a:lstStyle/>
          <a:p>
            <a:pPr algn="l">
              <a:defRPr/>
            </a:pPr>
            <a:r>
              <a:rPr lang="en-US" sz="2400" noProof="1">
                <a:solidFill>
                  <a:schemeClr val="tx1"/>
                </a:solidFill>
                <a:latin typeface="DINComp" panose="020B0504020101020102" pitchFamily="34" charset="0"/>
                <a:cs typeface="DINComp" panose="020B0504020101020102" pitchFamily="34" charset="0"/>
              </a:rPr>
              <a:t>Public company, traded in the </a:t>
            </a:r>
            <a:r>
              <a:rPr lang="en-US" sz="2400" dirty="0">
                <a:solidFill>
                  <a:schemeClr val="tx1"/>
                </a:solidFill>
                <a:latin typeface="DINComp" panose="020B0504020101020102" pitchFamily="34" charset="0"/>
                <a:cs typeface="DINComp" panose="020B0504020101020102" pitchFamily="34" charset="0"/>
              </a:rPr>
              <a:t>Tel-Aviv Stock Exchange (TASE: </a:t>
            </a:r>
            <a:r>
              <a:rPr lang="en-US" sz="4000" b="1" dirty="0">
                <a:solidFill>
                  <a:schemeClr val="tx1"/>
                </a:solidFill>
                <a:latin typeface="DINComp" panose="020B0504020101020102" pitchFamily="34" charset="0"/>
                <a:cs typeface="DINComp" panose="020B0504020101020102" pitchFamily="34" charset="0"/>
              </a:rPr>
              <a:t>ONE</a:t>
            </a:r>
            <a:r>
              <a:rPr lang="en-US" sz="2400" dirty="0">
                <a:solidFill>
                  <a:schemeClr val="tx1"/>
                </a:solidFill>
                <a:latin typeface="DINComp" panose="020B0504020101020102" pitchFamily="34" charset="0"/>
                <a:cs typeface="DINComp" panose="020B0504020101020102" pitchFamily="34" charset="0"/>
              </a:rPr>
              <a:t>)</a:t>
            </a:r>
          </a:p>
        </p:txBody>
      </p:sp>
      <p:sp>
        <p:nvSpPr>
          <p:cNvPr id="51" name="Rectangle 50"/>
          <p:cNvSpPr/>
          <p:nvPr/>
        </p:nvSpPr>
        <p:spPr>
          <a:xfrm>
            <a:off x="6563548" y="3357860"/>
            <a:ext cx="5598348" cy="1828800"/>
          </a:xfrm>
          <a:prstGeom prst="rect">
            <a:avLst/>
          </a:prstGeom>
          <a:noFill/>
          <a:ln w="9525">
            <a:solidFill>
              <a:srgbClr val="00729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Rectangle 51"/>
          <p:cNvSpPr/>
          <p:nvPr/>
        </p:nvSpPr>
        <p:spPr>
          <a:xfrm>
            <a:off x="6563548" y="5186660"/>
            <a:ext cx="5598348" cy="1828800"/>
          </a:xfrm>
          <a:prstGeom prst="rect">
            <a:avLst/>
          </a:prstGeom>
          <a:solidFill>
            <a:srgbClr val="DDDDDD"/>
          </a:solidFill>
          <a:ln w="9525">
            <a:solidFill>
              <a:srgbClr val="00729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Rectangle 52"/>
          <p:cNvSpPr/>
          <p:nvPr/>
        </p:nvSpPr>
        <p:spPr>
          <a:xfrm>
            <a:off x="6563548" y="7015460"/>
            <a:ext cx="5598348" cy="1828800"/>
          </a:xfrm>
          <a:prstGeom prst="rect">
            <a:avLst/>
          </a:prstGeom>
          <a:noFill/>
          <a:ln w="9525">
            <a:solidFill>
              <a:srgbClr val="00729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Rectangle 53"/>
          <p:cNvSpPr/>
          <p:nvPr/>
        </p:nvSpPr>
        <p:spPr>
          <a:xfrm>
            <a:off x="7061200" y="3510260"/>
            <a:ext cx="4180840" cy="1138773"/>
          </a:xfrm>
          <a:prstGeom prst="rect">
            <a:avLst/>
          </a:prstGeom>
        </p:spPr>
        <p:txBody>
          <a:bodyPr wrap="square">
            <a:spAutoFit/>
          </a:bodyPr>
          <a:lstStyle/>
          <a:p>
            <a:pPr algn="l">
              <a:defRPr/>
            </a:pPr>
            <a:r>
              <a:rPr lang="en-US" sz="2400" noProof="1">
                <a:solidFill>
                  <a:schemeClr val="tx1"/>
                </a:solidFill>
                <a:latin typeface="DINComp" panose="020B0504020101020102" pitchFamily="34" charset="0"/>
                <a:cs typeface="DINComp" panose="020B0504020101020102" pitchFamily="34" charset="0"/>
              </a:rPr>
              <a:t>Over </a:t>
            </a:r>
            <a:r>
              <a:rPr lang="en-US" sz="4400" b="1" noProof="1">
                <a:solidFill>
                  <a:schemeClr val="tx1"/>
                </a:solidFill>
                <a:latin typeface="DINComp" panose="020B0504020101020102" pitchFamily="34" charset="0"/>
                <a:cs typeface="DINComp" panose="020B0504020101020102" pitchFamily="34" charset="0"/>
              </a:rPr>
              <a:t>$300M </a:t>
            </a:r>
            <a:r>
              <a:rPr lang="en-US" sz="2400" noProof="1">
                <a:solidFill>
                  <a:schemeClr val="tx1"/>
                </a:solidFill>
                <a:latin typeface="DINComp" panose="020B0504020101020102" pitchFamily="34" charset="0"/>
                <a:cs typeface="DINComp" panose="020B0504020101020102" pitchFamily="34" charset="0"/>
              </a:rPr>
              <a:t>annual sales (2014) </a:t>
            </a:r>
          </a:p>
        </p:txBody>
      </p:sp>
      <p:sp>
        <p:nvSpPr>
          <p:cNvPr id="55" name="Rectangle 54"/>
          <p:cNvSpPr/>
          <p:nvPr/>
        </p:nvSpPr>
        <p:spPr>
          <a:xfrm>
            <a:off x="7061200" y="5306259"/>
            <a:ext cx="5486400" cy="1692771"/>
          </a:xfrm>
          <a:prstGeom prst="rect">
            <a:avLst/>
          </a:prstGeom>
        </p:spPr>
        <p:txBody>
          <a:bodyPr wrap="square">
            <a:spAutoFit/>
          </a:bodyPr>
          <a:lstStyle/>
          <a:p>
            <a:pPr algn="l">
              <a:defRPr/>
            </a:pPr>
            <a:r>
              <a:rPr lang="en-US" sz="3200" b="1" dirty="0" smtClean="0">
                <a:solidFill>
                  <a:schemeClr val="tx1"/>
                </a:solidFill>
                <a:latin typeface="DINComp" panose="020B0504020101020102" pitchFamily="34" charset="0"/>
                <a:cs typeface="DINComp" panose="020B0504020101020102" pitchFamily="34" charset="0"/>
              </a:rPr>
              <a:t>WORLDWIDE </a:t>
            </a:r>
            <a:r>
              <a:rPr lang="en-US" sz="2400" dirty="0" smtClean="0">
                <a:solidFill>
                  <a:schemeClr val="tx1"/>
                </a:solidFill>
                <a:latin typeface="DINComp" panose="020B0504020101020102" pitchFamily="34" charset="0"/>
                <a:cs typeface="DINComp" panose="020B0504020101020102" pitchFamily="34" charset="0"/>
              </a:rPr>
              <a:t> </a:t>
            </a:r>
            <a:r>
              <a:rPr lang="en-US" sz="2400" dirty="0">
                <a:solidFill>
                  <a:schemeClr val="tx1"/>
                </a:solidFill>
                <a:latin typeface="DINComp" panose="020B0504020101020102" pitchFamily="34" charset="0"/>
                <a:cs typeface="DINComp" panose="020B0504020101020102" pitchFamily="34" charset="0"/>
              </a:rPr>
              <a:t>customer base </a:t>
            </a:r>
            <a:r>
              <a:rPr lang="en-US" sz="2400" dirty="0" smtClean="0">
                <a:solidFill>
                  <a:schemeClr val="tx1"/>
                </a:solidFill>
                <a:latin typeface="DINComp" panose="020B0504020101020102" pitchFamily="34" charset="0"/>
                <a:cs typeface="DINComp" panose="020B0504020101020102" pitchFamily="34" charset="0"/>
              </a:rPr>
              <a:t>– </a:t>
            </a:r>
            <a:br>
              <a:rPr lang="en-US" sz="2400" dirty="0" smtClean="0">
                <a:solidFill>
                  <a:schemeClr val="tx1"/>
                </a:solidFill>
                <a:latin typeface="DINComp" panose="020B0504020101020102" pitchFamily="34" charset="0"/>
                <a:cs typeface="DINComp" panose="020B0504020101020102" pitchFamily="34" charset="0"/>
              </a:rPr>
            </a:br>
            <a:r>
              <a:rPr lang="en-US" sz="2400" dirty="0" smtClean="0">
                <a:solidFill>
                  <a:schemeClr val="tx1"/>
                </a:solidFill>
                <a:latin typeface="DINComp" panose="020B0504020101020102" pitchFamily="34" charset="0"/>
                <a:cs typeface="DINComp" panose="020B0504020101020102" pitchFamily="34" charset="0"/>
              </a:rPr>
              <a:t>Fixed</a:t>
            </a:r>
            <a:r>
              <a:rPr lang="en-US" sz="2400" dirty="0">
                <a:solidFill>
                  <a:schemeClr val="tx1"/>
                </a:solidFill>
                <a:latin typeface="DINComp" panose="020B0504020101020102" pitchFamily="34" charset="0"/>
                <a:cs typeface="DINComp" panose="020B0504020101020102" pitchFamily="34" charset="0"/>
              </a:rPr>
              <a:t>, mobile, VoIP telecom </a:t>
            </a:r>
            <a:r>
              <a:rPr lang="en-US" sz="2400" dirty="0" smtClean="0">
                <a:solidFill>
                  <a:schemeClr val="tx1"/>
                </a:solidFill>
                <a:latin typeface="DINComp" panose="020B0504020101020102" pitchFamily="34" charset="0"/>
                <a:cs typeface="DINComp" panose="020B0504020101020102" pitchFamily="34" charset="0"/>
              </a:rPr>
              <a:t/>
            </a:r>
            <a:br>
              <a:rPr lang="en-US" sz="2400" dirty="0" smtClean="0">
                <a:solidFill>
                  <a:schemeClr val="tx1"/>
                </a:solidFill>
                <a:latin typeface="DINComp" panose="020B0504020101020102" pitchFamily="34" charset="0"/>
                <a:cs typeface="DINComp" panose="020B0504020101020102" pitchFamily="34" charset="0"/>
              </a:rPr>
            </a:br>
            <a:r>
              <a:rPr lang="en-US" sz="2400" dirty="0" smtClean="0">
                <a:solidFill>
                  <a:schemeClr val="tx1"/>
                </a:solidFill>
                <a:latin typeface="DINComp" panose="020B0504020101020102" pitchFamily="34" charset="0"/>
                <a:cs typeface="DINComp" panose="020B0504020101020102" pitchFamily="34" charset="0"/>
              </a:rPr>
              <a:t>operators</a:t>
            </a:r>
            <a:r>
              <a:rPr lang="en-US" sz="2400" dirty="0">
                <a:solidFill>
                  <a:schemeClr val="tx1"/>
                </a:solidFill>
                <a:latin typeface="DINComp" panose="020B0504020101020102" pitchFamily="34" charset="0"/>
                <a:cs typeface="DINComp" panose="020B0504020101020102" pitchFamily="34" charset="0"/>
              </a:rPr>
              <a:t>, MVNE's and </a:t>
            </a:r>
            <a:r>
              <a:rPr lang="en-US" sz="2400" dirty="0" smtClean="0">
                <a:solidFill>
                  <a:schemeClr val="tx1"/>
                </a:solidFill>
                <a:latin typeface="DINComp" panose="020B0504020101020102" pitchFamily="34" charset="0"/>
                <a:cs typeface="DINComp" panose="020B0504020101020102" pitchFamily="34" charset="0"/>
              </a:rPr>
              <a:t>MVNO's,  </a:t>
            </a:r>
            <a:r>
              <a:rPr lang="en-US" sz="2400" dirty="0">
                <a:solidFill>
                  <a:schemeClr val="tx1"/>
                </a:solidFill>
                <a:latin typeface="DINComp" panose="020B0504020101020102" pitchFamily="34" charset="0"/>
                <a:cs typeface="DINComp" panose="020B0504020101020102" pitchFamily="34" charset="0"/>
              </a:rPr>
              <a:t>telecom providers</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994"/>
          <a:stretch/>
        </p:blipFill>
        <p:spPr bwMode="auto">
          <a:xfrm>
            <a:off x="6563548" y="1514475"/>
            <a:ext cx="5598348" cy="184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Rectangle 57"/>
          <p:cNvSpPr/>
          <p:nvPr/>
        </p:nvSpPr>
        <p:spPr>
          <a:xfrm>
            <a:off x="965200" y="1529060"/>
            <a:ext cx="5598348" cy="1828800"/>
          </a:xfrm>
          <a:prstGeom prst="rect">
            <a:avLst/>
          </a:prstGeom>
          <a:noFill/>
          <a:ln w="9525">
            <a:solidFill>
              <a:srgbClr val="00729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Rectangle 59"/>
          <p:cNvSpPr/>
          <p:nvPr/>
        </p:nvSpPr>
        <p:spPr>
          <a:xfrm>
            <a:off x="6563548" y="1529060"/>
            <a:ext cx="5598348" cy="1828800"/>
          </a:xfrm>
          <a:prstGeom prst="rect">
            <a:avLst/>
          </a:prstGeom>
          <a:noFill/>
          <a:ln w="9525">
            <a:solidFill>
              <a:srgbClr val="00729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Rectangle 60"/>
          <p:cNvSpPr/>
          <p:nvPr/>
        </p:nvSpPr>
        <p:spPr>
          <a:xfrm>
            <a:off x="1498600" y="1671444"/>
            <a:ext cx="4782726" cy="1446550"/>
          </a:xfrm>
          <a:prstGeom prst="rect">
            <a:avLst/>
          </a:prstGeom>
        </p:spPr>
        <p:txBody>
          <a:bodyPr wrap="square">
            <a:spAutoFit/>
          </a:bodyPr>
          <a:lstStyle/>
          <a:p>
            <a:pPr algn="l">
              <a:defRPr/>
            </a:pPr>
            <a:r>
              <a:rPr lang="en-US" sz="2400" dirty="0" smtClean="0">
                <a:solidFill>
                  <a:schemeClr val="tx1"/>
                </a:solidFill>
                <a:latin typeface="DINComp" panose="020B0504020101020102" pitchFamily="34" charset="0"/>
                <a:cs typeface="DINComp" panose="020B0504020101020102" pitchFamily="34" charset="0"/>
              </a:rPr>
              <a:t>Leading provider of </a:t>
            </a:r>
            <a:r>
              <a:rPr lang="en-US" sz="4000" b="1" dirty="0" smtClean="0">
                <a:solidFill>
                  <a:schemeClr val="tx1"/>
                </a:solidFill>
                <a:latin typeface="DINComp" panose="020B0504020101020102" pitchFamily="34" charset="0"/>
                <a:cs typeface="DINComp" panose="020B0504020101020102" pitchFamily="34" charset="0"/>
              </a:rPr>
              <a:t>1</a:t>
            </a:r>
            <a:r>
              <a:rPr lang="en-US" sz="3200" b="1" baseline="30000" dirty="0" smtClean="0">
                <a:solidFill>
                  <a:schemeClr val="tx1"/>
                </a:solidFill>
                <a:latin typeface="DINComp" panose="020B0504020101020102" pitchFamily="34" charset="0"/>
                <a:cs typeface="DINComp" panose="020B0504020101020102" pitchFamily="34" charset="0"/>
              </a:rPr>
              <a:t>st</a:t>
            </a:r>
            <a:r>
              <a:rPr lang="en-US" sz="2400" dirty="0" smtClean="0">
                <a:solidFill>
                  <a:schemeClr val="tx1"/>
                </a:solidFill>
                <a:latin typeface="DINComp" panose="020B0504020101020102" pitchFamily="34" charset="0"/>
                <a:cs typeface="DINComp" panose="020B0504020101020102" pitchFamily="34" charset="0"/>
              </a:rPr>
              <a:t>  rate </a:t>
            </a:r>
            <a:br>
              <a:rPr lang="en-US" sz="2400" dirty="0" smtClean="0">
                <a:solidFill>
                  <a:schemeClr val="tx1"/>
                </a:solidFill>
                <a:latin typeface="DINComp" panose="020B0504020101020102" pitchFamily="34" charset="0"/>
                <a:cs typeface="DINComp" panose="020B0504020101020102" pitchFamily="34" charset="0"/>
              </a:rPr>
            </a:br>
            <a:r>
              <a:rPr lang="en-US" sz="2400" dirty="0" smtClean="0">
                <a:solidFill>
                  <a:schemeClr val="tx1"/>
                </a:solidFill>
                <a:latin typeface="DINComp" panose="020B0504020101020102" pitchFamily="34" charset="0"/>
                <a:cs typeface="DINComp" panose="020B0504020101020102" pitchFamily="34" charset="0"/>
              </a:rPr>
              <a:t>value-added services and mobile device management solutions</a:t>
            </a:r>
            <a:endParaRPr lang="en-US" sz="2400" dirty="0">
              <a:solidFill>
                <a:schemeClr val="tx1"/>
              </a:solidFill>
              <a:latin typeface="DINComp" panose="020B0504020101020102" pitchFamily="34" charset="0"/>
              <a:cs typeface="DINComp" panose="020B0504020101020102" pitchFamily="34" charset="0"/>
            </a:endParaRPr>
          </a:p>
        </p:txBody>
      </p:sp>
    </p:spTree>
    <p:extLst>
      <p:ext uri="{BB962C8B-B14F-4D97-AF65-F5344CB8AC3E}">
        <p14:creationId xmlns:p14="http://schemas.microsoft.com/office/powerpoint/2010/main" val="2589383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981075"/>
          </a:xfrm>
        </p:spPr>
        <p:txBody>
          <a:bodyPr/>
          <a:lstStyle/>
          <a:p>
            <a:pPr>
              <a:defRPr/>
            </a:pPr>
            <a:r>
              <a:rPr lang="en-US" sz="4000" dirty="0" smtClean="0">
                <a:solidFill>
                  <a:srgbClr val="0088B8"/>
                </a:solidFill>
                <a:ea typeface="+mj-ea"/>
              </a:rPr>
              <a:t>Mission Statement</a:t>
            </a:r>
            <a:endParaRPr lang="en-US" sz="4000" dirty="0">
              <a:solidFill>
                <a:srgbClr val="0088B8"/>
              </a:solidFill>
              <a:ea typeface="+mj-ea"/>
            </a:endParaRPr>
          </a:p>
        </p:txBody>
      </p:sp>
      <p:sp>
        <p:nvSpPr>
          <p:cNvPr id="3" name="Content Placeholder 2"/>
          <p:cNvSpPr>
            <a:spLocks noGrp="1"/>
          </p:cNvSpPr>
          <p:nvPr>
            <p:ph idx="1"/>
          </p:nvPr>
        </p:nvSpPr>
        <p:spPr>
          <a:xfrm>
            <a:off x="6132543" y="2562225"/>
            <a:ext cx="5791200" cy="4114800"/>
          </a:xfrm>
        </p:spPr>
        <p:txBody>
          <a:bodyPr>
            <a:noAutofit/>
          </a:bodyPr>
          <a:lstStyle/>
          <a:p>
            <a:pPr marL="317500" indent="0">
              <a:buNone/>
              <a:defRPr/>
            </a:pPr>
            <a:r>
              <a:rPr lang="en-US" sz="2400" dirty="0">
                <a:solidFill>
                  <a:schemeClr val="tx1"/>
                </a:solidFill>
                <a:latin typeface="DINComp" panose="020B0504020101020102" pitchFamily="34" charset="0"/>
                <a:cs typeface="DINComp" panose="020B0504020101020102" pitchFamily="34" charset="0"/>
              </a:rPr>
              <a:t>To become your trusted partner for reliable, interoperable, </a:t>
            </a:r>
            <a:r>
              <a:rPr lang="en-US" sz="2400" dirty="0" smtClean="0">
                <a:solidFill>
                  <a:schemeClr val="tx1"/>
                </a:solidFill>
                <a:latin typeface="DINComp" panose="020B0504020101020102" pitchFamily="34" charset="0"/>
                <a:cs typeface="DINComp" panose="020B0504020101020102" pitchFamily="34" charset="0"/>
              </a:rPr>
              <a:t>future-proof </a:t>
            </a:r>
            <a:r>
              <a:rPr lang="en-US" sz="2400" dirty="0">
                <a:solidFill>
                  <a:schemeClr val="tx1"/>
                </a:solidFill>
                <a:latin typeface="DINComp" panose="020B0504020101020102" pitchFamily="34" charset="0"/>
                <a:cs typeface="DINComp" panose="020B0504020101020102" pitchFamily="34" charset="0"/>
              </a:rPr>
              <a:t>innovative Value Added Services and Mobile Device Management Solutions.</a:t>
            </a:r>
            <a:br>
              <a:rPr lang="en-US" sz="2400" dirty="0">
                <a:solidFill>
                  <a:schemeClr val="tx1"/>
                </a:solidFill>
                <a:latin typeface="DINComp" panose="020B0504020101020102" pitchFamily="34" charset="0"/>
                <a:cs typeface="DINComp" panose="020B0504020101020102" pitchFamily="34" charset="0"/>
              </a:rPr>
            </a:br>
            <a:r>
              <a:rPr lang="en-US" sz="2400" dirty="0">
                <a:solidFill>
                  <a:schemeClr val="tx1"/>
                </a:solidFill>
                <a:latin typeface="DINComp" panose="020B0504020101020102" pitchFamily="34" charset="0"/>
                <a:cs typeface="DINComp" panose="020B0504020101020102" pitchFamily="34" charset="0"/>
              </a:rPr>
              <a:t/>
            </a:r>
            <a:br>
              <a:rPr lang="en-US" sz="2400" dirty="0">
                <a:solidFill>
                  <a:schemeClr val="tx1"/>
                </a:solidFill>
                <a:latin typeface="DINComp" panose="020B0504020101020102" pitchFamily="34" charset="0"/>
                <a:cs typeface="DINComp" panose="020B0504020101020102" pitchFamily="34" charset="0"/>
              </a:rPr>
            </a:br>
            <a:r>
              <a:rPr lang="en-US" sz="2400" dirty="0" smtClean="0">
                <a:solidFill>
                  <a:schemeClr val="tx1"/>
                </a:solidFill>
                <a:latin typeface="DINComp" panose="020B0504020101020102" pitchFamily="34" charset="0"/>
                <a:cs typeface="DINComp" panose="020B0504020101020102" pitchFamily="34" charset="0"/>
              </a:rPr>
              <a:t>To provide telecom </a:t>
            </a:r>
            <a:r>
              <a:rPr lang="en-US" sz="2400" dirty="0">
                <a:solidFill>
                  <a:schemeClr val="tx1"/>
                </a:solidFill>
                <a:latin typeface="DINComp" panose="020B0504020101020102" pitchFamily="34" charset="0"/>
                <a:cs typeface="DINComp" panose="020B0504020101020102" pitchFamily="34" charset="0"/>
              </a:rPr>
              <a:t>operators with tools </a:t>
            </a:r>
            <a:r>
              <a:rPr lang="en-US" sz="2400" dirty="0" smtClean="0">
                <a:solidFill>
                  <a:schemeClr val="tx1"/>
                </a:solidFill>
                <a:latin typeface="DINComp" panose="020B0504020101020102" pitchFamily="34" charset="0"/>
                <a:cs typeface="DINComp" panose="020B0504020101020102" pitchFamily="34" charset="0"/>
              </a:rPr>
              <a:t>for rapid adjustment to </a:t>
            </a:r>
            <a:r>
              <a:rPr lang="en-US" sz="2400" dirty="0">
                <a:solidFill>
                  <a:schemeClr val="tx1"/>
                </a:solidFill>
                <a:latin typeface="DINComp" panose="020B0504020101020102" pitchFamily="34" charset="0"/>
                <a:cs typeface="DINComp" panose="020B0504020101020102" pitchFamily="34" charset="0"/>
              </a:rPr>
              <a:t>market </a:t>
            </a:r>
            <a:r>
              <a:rPr lang="en-US" sz="2400" dirty="0" smtClean="0">
                <a:solidFill>
                  <a:schemeClr val="tx1"/>
                </a:solidFill>
                <a:latin typeface="DINComp" panose="020B0504020101020102" pitchFamily="34" charset="0"/>
                <a:cs typeface="DINComp" panose="020B0504020101020102" pitchFamily="34" charset="0"/>
              </a:rPr>
              <a:t>trends, secure </a:t>
            </a:r>
            <a:r>
              <a:rPr lang="en-US" sz="2400" dirty="0">
                <a:solidFill>
                  <a:schemeClr val="tx1"/>
                </a:solidFill>
                <a:latin typeface="DINComp" panose="020B0504020101020102" pitchFamily="34" charset="0"/>
                <a:cs typeface="DINComp" panose="020B0504020101020102" pitchFamily="34" charset="0"/>
              </a:rPr>
              <a:t>and </a:t>
            </a:r>
            <a:r>
              <a:rPr lang="en-US" sz="2400" dirty="0" smtClean="0">
                <a:solidFill>
                  <a:schemeClr val="tx1"/>
                </a:solidFill>
                <a:latin typeface="DINComp" panose="020B0504020101020102" pitchFamily="34" charset="0"/>
                <a:cs typeface="DINComp" panose="020B0504020101020102" pitchFamily="34" charset="0"/>
              </a:rPr>
              <a:t>generate revenues, and increase customer </a:t>
            </a:r>
            <a:r>
              <a:rPr lang="en-US" sz="2400" dirty="0">
                <a:solidFill>
                  <a:schemeClr val="tx1"/>
                </a:solidFill>
                <a:latin typeface="DINComp" panose="020B0504020101020102" pitchFamily="34" charset="0"/>
                <a:cs typeface="DINComp" panose="020B0504020101020102" pitchFamily="34" charset="0"/>
              </a:rPr>
              <a:t>loyalty by providing true value.</a:t>
            </a:r>
          </a:p>
          <a:p>
            <a:pPr marL="317500" indent="0">
              <a:buFont typeface="Gill Sans" charset="0"/>
              <a:buNone/>
              <a:defRPr/>
            </a:pPr>
            <a:endParaRPr sz="2400" dirty="0">
              <a:solidFill>
                <a:schemeClr val="tx1"/>
              </a:solidFill>
              <a:latin typeface="DINComp" panose="020B0504020101020102" pitchFamily="34" charset="0"/>
              <a:ea typeface="Verdana" pitchFamily="34" charset="0"/>
              <a:cs typeface="DINComp" panose="020B0504020101020102" pitchFamily="34" charset="0"/>
            </a:endParaRPr>
          </a:p>
        </p:txBody>
      </p:sp>
      <p:sp>
        <p:nvSpPr>
          <p:cNvPr id="12" name="Rectangle 11"/>
          <p:cNvSpPr/>
          <p:nvPr/>
        </p:nvSpPr>
        <p:spPr>
          <a:xfrm>
            <a:off x="0" y="9276928"/>
            <a:ext cx="13004800" cy="4766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INComp" panose="020B0504020101020102" pitchFamily="34" charset="0"/>
              <a:cs typeface="DINComp" panose="020B0504020101020102" pitchFamily="34" charset="0"/>
            </a:endParaRPr>
          </a:p>
        </p:txBody>
      </p:sp>
      <p:sp>
        <p:nvSpPr>
          <p:cNvPr id="13" name="Subtitle 2"/>
          <p:cNvSpPr txBox="1">
            <a:spLocks/>
          </p:cNvSpPr>
          <p:nvPr/>
        </p:nvSpPr>
        <p:spPr>
          <a:xfrm>
            <a:off x="4524088" y="9353246"/>
            <a:ext cx="3994044" cy="32403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chemeClr val="bg1"/>
                </a:solidFill>
                <a:latin typeface="DINComp" panose="020B0504020101020102" pitchFamily="34" charset="0"/>
                <a:cs typeface="DINComp" panose="020B0504020101020102" pitchFamily="34" charset="0"/>
              </a:rPr>
              <a:t>One1 Telecom Division</a:t>
            </a:r>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0576" y="9331523"/>
            <a:ext cx="634024" cy="36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shari\Documents\All Shari\MarCom\Shari\My istockphotos\ROAD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18" y="2133600"/>
            <a:ext cx="4972050" cy="49720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722968" y="2133600"/>
            <a:ext cx="6610350" cy="4972050"/>
          </a:xfrm>
          <a:prstGeom prst="rect">
            <a:avLst/>
          </a:prstGeom>
          <a:no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1727018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defRPr/>
            </a:pPr>
            <a:r>
              <a:rPr lang="en-US" dirty="0" smtClean="0"/>
              <a:t>Company</a:t>
            </a:r>
            <a:endParaRPr dirty="0"/>
          </a:p>
          <a:p>
            <a:pPr>
              <a:defRPr/>
            </a:pPr>
            <a:r>
              <a:rPr dirty="0" smtClean="0">
                <a:solidFill>
                  <a:schemeClr val="bg1"/>
                </a:solidFill>
              </a:rPr>
              <a:t>T</a:t>
            </a:r>
            <a:r>
              <a:rPr lang="en-US" dirty="0" smtClean="0">
                <a:solidFill>
                  <a:schemeClr val="bg1"/>
                </a:solidFill>
              </a:rPr>
              <a:t>echnology</a:t>
            </a:r>
            <a:endParaRPr dirty="0">
              <a:solidFill>
                <a:schemeClr val="bg1"/>
              </a:solidFill>
            </a:endParaRPr>
          </a:p>
          <a:p>
            <a:pPr>
              <a:defRPr/>
            </a:pPr>
            <a:r>
              <a:rPr dirty="0"/>
              <a:t>Quality &amp; Service</a:t>
            </a:r>
          </a:p>
          <a:p>
            <a:pPr>
              <a:defRPr/>
            </a:pPr>
            <a:r>
              <a:rPr dirty="0"/>
              <a:t>Case Studies</a:t>
            </a:r>
          </a:p>
        </p:txBody>
      </p:sp>
      <p:grpSp>
        <p:nvGrpSpPr>
          <p:cNvPr id="18435" name="Group 6"/>
          <p:cNvGrpSpPr>
            <a:grpSpLocks/>
          </p:cNvGrpSpPr>
          <p:nvPr/>
        </p:nvGrpSpPr>
        <p:grpSpPr bwMode="auto">
          <a:xfrm>
            <a:off x="7924800" y="3048000"/>
            <a:ext cx="2482850" cy="3321050"/>
            <a:chOff x="812800" y="1892300"/>
            <a:chExt cx="4978400" cy="6642100"/>
          </a:xfrm>
        </p:grpSpPr>
        <p:grpSp>
          <p:nvGrpSpPr>
            <p:cNvPr id="18436" name="Group 6"/>
            <p:cNvGrpSpPr>
              <a:grpSpLocks/>
            </p:cNvGrpSpPr>
            <p:nvPr/>
          </p:nvGrpSpPr>
          <p:grpSpPr bwMode="auto">
            <a:xfrm>
              <a:off x="812800" y="1892300"/>
              <a:ext cx="4978400" cy="6642100"/>
              <a:chOff x="0" y="0"/>
              <a:chExt cx="3136" cy="4184"/>
            </a:xfrm>
          </p:grpSpPr>
          <p:sp>
            <p:nvSpPr>
              <p:cNvPr id="18438" name="Rectangle 4"/>
              <p:cNvSpPr>
                <a:spLocks/>
              </p:cNvSpPr>
              <p:nvPr/>
            </p:nvSpPr>
            <p:spPr bwMode="auto">
              <a:xfrm>
                <a:off x="128" y="96"/>
                <a:ext cx="2880" cy="3832"/>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pic>
            <p:nvPicPr>
              <p:cNvPr id="18439"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36" cy="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pic>
          <p:nvPicPr>
            <p:cNvPr id="18437" name="Picture 7"/>
            <p:cNvPicPr>
              <a:picLocks noChangeAspect="1" noChangeArrowheads="1"/>
            </p:cNvPicPr>
            <p:nvPr/>
          </p:nvPicPr>
          <p:blipFill>
            <a:blip r:embed="rId3">
              <a:extLst>
                <a:ext uri="{28A0092B-C50C-407E-A947-70E740481C1C}">
                  <a14:useLocalDpi xmlns:a14="http://schemas.microsoft.com/office/drawing/2010/main" val="0"/>
                </a:ext>
              </a:extLst>
            </a:blip>
            <a:srcRect l="18105" r="31898"/>
            <a:stretch>
              <a:fillRect/>
            </a:stretch>
          </p:blipFill>
          <p:spPr bwMode="auto">
            <a:xfrm>
              <a:off x="1016000" y="2032000"/>
              <a:ext cx="45593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81000"/>
            <a:ext cx="11703050" cy="1625600"/>
          </a:xfrm>
        </p:spPr>
        <p:txBody>
          <a:bodyPr/>
          <a:lstStyle/>
          <a:p>
            <a:r>
              <a:rPr lang="en-US" sz="4000" dirty="0" smtClean="0">
                <a:solidFill>
                  <a:srgbClr val="0088B8"/>
                </a:solidFill>
                <a:ea typeface="+mj-ea"/>
              </a:rPr>
              <a:t>Varied, Innovative Portfolio</a:t>
            </a:r>
            <a:endParaRPr lang="en-US" sz="4000" dirty="0">
              <a:solidFill>
                <a:srgbClr val="0088B8"/>
              </a:solidFill>
              <a:ea typeface="+mj-ea"/>
            </a:endParaRPr>
          </a:p>
        </p:txBody>
      </p:sp>
      <p:sp>
        <p:nvSpPr>
          <p:cNvPr id="4" name="Rectangle 3"/>
          <p:cNvSpPr/>
          <p:nvPr/>
        </p:nvSpPr>
        <p:spPr bwMode="auto">
          <a:xfrm>
            <a:off x="406400" y="1524000"/>
            <a:ext cx="12369801" cy="2057400"/>
          </a:xfrm>
          <a:prstGeom prst="rect">
            <a:avLst/>
          </a:prstGeom>
          <a:no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nvSpPr>
        <p:spPr>
          <a:xfrm>
            <a:off x="565955" y="1676400"/>
            <a:ext cx="12370874" cy="1754326"/>
          </a:xfrm>
          <a:prstGeom prst="rect">
            <a:avLst/>
          </a:prstGeom>
          <a:noFill/>
        </p:spPr>
        <p:txBody>
          <a:bodyPr wrap="square" rtlCol="1">
            <a:spAutoFit/>
          </a:bodyPr>
          <a:lstStyle/>
          <a:p>
            <a:pPr algn="l"/>
            <a:r>
              <a:rPr lang="en-US" sz="2800" b="1" dirty="0" smtClean="0">
                <a:latin typeface="DINComp" panose="020B0504020101020102" pitchFamily="34" charset="0"/>
                <a:cs typeface="DINComp" panose="020B0504020101020102" pitchFamily="34" charset="0"/>
              </a:rPr>
              <a:t>Our Platform </a:t>
            </a:r>
          </a:p>
          <a:p>
            <a:pPr algn="l"/>
            <a:endParaRPr lang="en-US" sz="2000" b="1" dirty="0" smtClean="0">
              <a:latin typeface="DINComp" panose="020B0504020101020102" pitchFamily="34" charset="0"/>
              <a:cs typeface="DINComp" panose="020B0504020101020102" pitchFamily="34" charset="0"/>
            </a:endParaRPr>
          </a:p>
          <a:p>
            <a:pPr marL="285750" indent="-285750" algn="l">
              <a:buFont typeface="Arial" panose="020B0604020202020204" pitchFamily="34" charset="0"/>
              <a:buChar char="•"/>
            </a:pPr>
            <a:r>
              <a:rPr lang="en-US" sz="2000" dirty="0" smtClean="0">
                <a:latin typeface="DINComp" panose="020B0504020101020102" pitchFamily="34" charset="0"/>
                <a:cs typeface="DINComp" panose="020B0504020101020102" pitchFamily="34" charset="0"/>
              </a:rPr>
              <a:t>Value Added Services and Mobile Device Management solutions over a single platform.</a:t>
            </a:r>
          </a:p>
          <a:p>
            <a:pPr marL="285750" indent="-285750" algn="l">
              <a:buFont typeface="Arial" panose="020B0604020202020204" pitchFamily="34" charset="0"/>
              <a:buChar char="•"/>
            </a:pPr>
            <a:r>
              <a:rPr lang="en-US" sz="2000" dirty="0" smtClean="0">
                <a:latin typeface="DINComp" panose="020B0504020101020102" pitchFamily="34" charset="0"/>
                <a:cs typeface="DINComp" panose="020B0504020101020102" pitchFamily="34" charset="0"/>
              </a:rPr>
              <a:t>Offers high modularity and scalability, for easy integration into  any network topography. </a:t>
            </a:r>
          </a:p>
          <a:p>
            <a:pPr marL="285750" indent="-285750" algn="l">
              <a:buFont typeface="Arial" panose="020B0604020202020204" pitchFamily="34" charset="0"/>
              <a:buChar char="•"/>
            </a:pPr>
            <a:r>
              <a:rPr lang="en-US" sz="2000" dirty="0" smtClean="0">
                <a:latin typeface="DINComp" panose="020B0504020101020102" pitchFamily="34" charset="0"/>
                <a:cs typeface="DINComp" panose="020B0504020101020102" pitchFamily="34" charset="0"/>
              </a:rPr>
              <a:t>Can run on Linux or Windows OS and can be installed in the Cloud, on a virtual Machine or on-premises.</a:t>
            </a:r>
            <a:endParaRPr lang="he-IL" sz="2000" dirty="0">
              <a:latin typeface="DINComp" panose="020B0504020101020102" pitchFamily="34" charset="0"/>
            </a:endParaRPr>
          </a:p>
        </p:txBody>
      </p:sp>
      <p:cxnSp>
        <p:nvCxnSpPr>
          <p:cNvPr id="8" name="Straight Connector 7"/>
          <p:cNvCxnSpPr/>
          <p:nvPr/>
        </p:nvCxnSpPr>
        <p:spPr bwMode="auto">
          <a:xfrm>
            <a:off x="698501" y="2286000"/>
            <a:ext cx="3793751" cy="0"/>
          </a:xfrm>
          <a:prstGeom prst="line">
            <a:avLst/>
          </a:prstGeom>
          <a:blipFill dpi="0" rotWithShape="0">
            <a:blip r:embed="rId2"/>
            <a:srcRect/>
            <a:tile tx="0" ty="0" sx="100000" sy="100000" flip="none" algn="tl"/>
          </a:blipFill>
          <a:ln w="25400" cap="flat" cmpd="sng" algn="ctr">
            <a:solidFill>
              <a:srgbClr val="00B0F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850755" y="6346508"/>
            <a:ext cx="3454400" cy="2554545"/>
          </a:xfrm>
          <a:prstGeom prst="rect">
            <a:avLst/>
          </a:prstGeom>
          <a:noFill/>
        </p:spPr>
        <p:txBody>
          <a:bodyPr wrap="square" rtlCol="1">
            <a:spAutoFit/>
          </a:bodyPr>
          <a:lstStyle/>
          <a:p>
            <a:pPr algn="l"/>
            <a:r>
              <a:rPr lang="en-US" sz="2000" b="1" dirty="0">
                <a:solidFill>
                  <a:srgbClr val="745791"/>
                </a:solidFill>
                <a:latin typeface="DINComp" panose="020B0504020101020102" pitchFamily="34" charset="0"/>
                <a:cs typeface="DINComp" panose="020B0504020101020102" pitchFamily="34" charset="0"/>
              </a:rPr>
              <a:t>MDM</a:t>
            </a:r>
            <a:r>
              <a:rPr lang="en-US" sz="2000" b="1" dirty="0" smtClean="0">
                <a:solidFill>
                  <a:srgbClr val="745791"/>
                </a:solidFill>
                <a:latin typeface="DINComp" panose="020B0504020101020102" pitchFamily="34" charset="0"/>
                <a:cs typeface="DINComp" panose="020B0504020101020102" pitchFamily="34" charset="0"/>
              </a:rPr>
              <a:t>+</a:t>
            </a:r>
          </a:p>
          <a:p>
            <a:pPr algn="l"/>
            <a:endParaRPr lang="en-US" sz="2000" b="1" dirty="0">
              <a:latin typeface="DINComp" panose="020B0504020101020102" pitchFamily="34" charset="0"/>
              <a:cs typeface="DINComp" panose="020B0504020101020102" pitchFamily="34" charset="0"/>
            </a:endParaRPr>
          </a:p>
          <a:p>
            <a:pPr algn="l"/>
            <a:r>
              <a:rPr lang="en-US" sz="2000" dirty="0" smtClean="0">
                <a:latin typeface="DINComp" panose="020B0504020101020102" pitchFamily="34" charset="0"/>
                <a:cs typeface="DINComp" panose="020B0504020101020102" pitchFamily="34" charset="0"/>
              </a:rPr>
              <a:t>A </a:t>
            </a:r>
            <a:r>
              <a:rPr lang="en-US" sz="2000" dirty="0">
                <a:latin typeface="DINComp" panose="020B0504020101020102" pitchFamily="34" charset="0"/>
                <a:cs typeface="DINComp" panose="020B0504020101020102" pitchFamily="34" charset="0"/>
              </a:rPr>
              <a:t>single </a:t>
            </a:r>
            <a:r>
              <a:rPr lang="en-US" sz="2000" dirty="0" err="1">
                <a:latin typeface="DINComp" panose="020B0504020101020102" pitchFamily="34" charset="0"/>
                <a:cs typeface="DINComp" panose="020B0504020101020102" pitchFamily="34" charset="0"/>
              </a:rPr>
              <a:t>touchpoint</a:t>
            </a:r>
            <a:r>
              <a:rPr lang="en-US" sz="2000" dirty="0">
                <a:latin typeface="DINComp" panose="020B0504020101020102" pitchFamily="34" charset="0"/>
                <a:cs typeface="DINComp" panose="020B0504020101020102" pitchFamily="34" charset="0"/>
              </a:rPr>
              <a:t> for all your Device and SIM Management needs, giving you </a:t>
            </a:r>
            <a:r>
              <a:rPr lang="en-US" sz="2000" dirty="0" smtClean="0">
                <a:latin typeface="DINComp" panose="020B0504020101020102" pitchFamily="34" charset="0"/>
                <a:cs typeface="DINComp" panose="020B0504020101020102" pitchFamily="34" charset="0"/>
              </a:rPr>
              <a:t>an edge, and streamlining </a:t>
            </a:r>
            <a:r>
              <a:rPr lang="en-US" sz="2000" dirty="0">
                <a:latin typeface="DINComp" panose="020B0504020101020102" pitchFamily="34" charset="0"/>
                <a:cs typeface="DINComp" panose="020B0504020101020102" pitchFamily="34" charset="0"/>
              </a:rPr>
              <a:t>your </a:t>
            </a:r>
            <a:r>
              <a:rPr lang="en-US" sz="2000" dirty="0" smtClean="0">
                <a:latin typeface="DINComp" panose="020B0504020101020102" pitchFamily="34" charset="0"/>
                <a:cs typeface="DINComp" panose="020B0504020101020102" pitchFamily="34" charset="0"/>
              </a:rPr>
              <a:t>operations.</a:t>
            </a:r>
            <a:endParaRPr lang="en-US" sz="2000" dirty="0">
              <a:latin typeface="DINComp" panose="020B0504020101020102" pitchFamily="34" charset="0"/>
              <a:cs typeface="DINComp" panose="020B0504020101020102" pitchFamily="34" charset="0"/>
            </a:endParaRPr>
          </a:p>
        </p:txBody>
      </p:sp>
      <p:cxnSp>
        <p:nvCxnSpPr>
          <p:cNvPr id="13" name="Straight Connector 12"/>
          <p:cNvCxnSpPr/>
          <p:nvPr/>
        </p:nvCxnSpPr>
        <p:spPr bwMode="auto">
          <a:xfrm>
            <a:off x="4952355" y="6858010"/>
            <a:ext cx="3095251" cy="0"/>
          </a:xfrm>
          <a:prstGeom prst="line">
            <a:avLst/>
          </a:prstGeom>
          <a:blipFill dpi="0" rotWithShape="0">
            <a:blip r:embed="rId2"/>
            <a:srcRect/>
            <a:tile tx="0" ty="0" sx="100000" sy="100000" flip="none" algn="tl"/>
          </a:blipFill>
          <a:ln w="25400" cap="flat" cmpd="sng" algn="ctr">
            <a:solidFill>
              <a:srgbClr val="7E5CDE"/>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857" y="3844608"/>
            <a:ext cx="3867898" cy="219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bwMode="auto">
          <a:xfrm>
            <a:off x="4672955" y="3831908"/>
            <a:ext cx="3860800" cy="5410200"/>
          </a:xfrm>
          <a:prstGeom prst="rect">
            <a:avLst/>
          </a:prstGeom>
          <a:noFill/>
          <a:ln w="19050" cap="flat" cmpd="sng" algn="ctr">
            <a:solidFill>
              <a:srgbClr val="74579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3801428"/>
            <a:ext cx="3903212" cy="227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618384" y="6303328"/>
            <a:ext cx="3454400" cy="1938992"/>
          </a:xfrm>
          <a:prstGeom prst="rect">
            <a:avLst/>
          </a:prstGeom>
          <a:noFill/>
        </p:spPr>
        <p:txBody>
          <a:bodyPr wrap="square" rtlCol="1">
            <a:spAutoFit/>
          </a:bodyPr>
          <a:lstStyle/>
          <a:p>
            <a:pPr algn="l"/>
            <a:r>
              <a:rPr lang="en-US" sz="2000" dirty="0" err="1" smtClean="0">
                <a:solidFill>
                  <a:srgbClr val="DF416E"/>
                </a:solidFill>
                <a:latin typeface="DINComp-Medium" panose="020B0604020101020102" pitchFamily="34" charset="0"/>
                <a:cs typeface="DINComp-Medium" panose="020B0604020101020102" pitchFamily="34" charset="0"/>
              </a:rPr>
              <a:t>CanVAS</a:t>
            </a:r>
            <a:endParaRPr lang="en-US" sz="2000" dirty="0" smtClean="0">
              <a:solidFill>
                <a:srgbClr val="DF416E"/>
              </a:solidFill>
              <a:latin typeface="DINComp-Medium" panose="020B0604020101020102" pitchFamily="34" charset="0"/>
              <a:cs typeface="DINComp-Medium" panose="020B0604020101020102" pitchFamily="34" charset="0"/>
            </a:endParaRPr>
          </a:p>
          <a:p>
            <a:pPr algn="l"/>
            <a:r>
              <a:rPr lang="en-US" sz="2000" dirty="0" smtClean="0">
                <a:latin typeface="DINComp" panose="020B0504020101020102" pitchFamily="34" charset="0"/>
                <a:cs typeface="DINComp" panose="020B0504020101020102" pitchFamily="34" charset="0"/>
              </a:rPr>
              <a:t> </a:t>
            </a:r>
          </a:p>
          <a:p>
            <a:pPr algn="l"/>
            <a:r>
              <a:rPr lang="en-US" sz="2000" dirty="0" smtClean="0">
                <a:latin typeface="DINComp" panose="020B0504020101020102" pitchFamily="34" charset="0"/>
                <a:cs typeface="DINComp" panose="020B0504020101020102" pitchFamily="34" charset="0"/>
              </a:rPr>
              <a:t>Rich </a:t>
            </a:r>
            <a:r>
              <a:rPr lang="en-US" sz="2000" dirty="0">
                <a:latin typeface="DINComp" panose="020B0504020101020102" pitchFamily="34" charset="0"/>
                <a:cs typeface="DINComp" panose="020B0504020101020102" pitchFamily="34" charset="0"/>
              </a:rPr>
              <a:t>customer experiences </a:t>
            </a:r>
            <a:r>
              <a:rPr lang="en-US" sz="2000" dirty="0" smtClean="0">
                <a:latin typeface="DINComp" panose="020B0504020101020102" pitchFamily="34" charset="0"/>
                <a:cs typeface="DINComp" panose="020B0504020101020102" pitchFamily="34" charset="0"/>
              </a:rPr>
              <a:t>and value added services over </a:t>
            </a:r>
            <a:r>
              <a:rPr lang="en-US" sz="2000" dirty="0">
                <a:latin typeface="DINComp" panose="020B0504020101020102" pitchFamily="34" charset="0"/>
                <a:cs typeface="DINComp" panose="020B0504020101020102" pitchFamily="34" charset="0"/>
              </a:rPr>
              <a:t>the Cloud to monetize your network assets</a:t>
            </a:r>
            <a:r>
              <a:rPr lang="en-US" sz="2000" dirty="0" smtClean="0">
                <a:latin typeface="DINComp" panose="020B0504020101020102" pitchFamily="34" charset="0"/>
                <a:cs typeface="DINComp" panose="020B0504020101020102" pitchFamily="34" charset="0"/>
              </a:rPr>
              <a:t>. </a:t>
            </a:r>
            <a:endParaRPr lang="en-US" sz="2000" dirty="0">
              <a:latin typeface="DINComp" panose="020B0504020101020102" pitchFamily="34" charset="0"/>
              <a:cs typeface="DINComp" panose="020B0504020101020102" pitchFamily="34" charset="0"/>
            </a:endParaRPr>
          </a:p>
        </p:txBody>
      </p:sp>
      <p:sp>
        <p:nvSpPr>
          <p:cNvPr id="18" name="Rectangle 17"/>
          <p:cNvSpPr/>
          <p:nvPr/>
        </p:nvSpPr>
        <p:spPr bwMode="auto">
          <a:xfrm>
            <a:off x="427884" y="3788727"/>
            <a:ext cx="3860800" cy="5410200"/>
          </a:xfrm>
          <a:prstGeom prst="rect">
            <a:avLst/>
          </a:prstGeom>
          <a:noFill/>
          <a:ln w="19050" cap="flat" cmpd="sng" algn="ctr">
            <a:solidFill>
              <a:srgbClr val="E5335D"/>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31" name="Straight Connector 30"/>
          <p:cNvCxnSpPr/>
          <p:nvPr/>
        </p:nvCxnSpPr>
        <p:spPr bwMode="auto">
          <a:xfrm>
            <a:off x="758084" y="6781800"/>
            <a:ext cx="3086100" cy="0"/>
          </a:xfrm>
          <a:prstGeom prst="line">
            <a:avLst/>
          </a:prstGeom>
          <a:blipFill dpi="0" rotWithShape="0">
            <a:blip r:embed="rId2"/>
            <a:srcRect/>
            <a:tile tx="0" ty="0" sx="100000" sy="100000" flip="none" algn="tl"/>
          </a:blipFill>
          <a:ln w="25400" cap="flat" cmpd="sng" algn="ctr">
            <a:solidFill>
              <a:srgbClr val="E5335D"/>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00" y="3814128"/>
            <a:ext cx="3860800" cy="2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9252755" y="6303328"/>
            <a:ext cx="3454400" cy="1938992"/>
          </a:xfrm>
          <a:prstGeom prst="rect">
            <a:avLst/>
          </a:prstGeom>
          <a:noFill/>
        </p:spPr>
        <p:txBody>
          <a:bodyPr wrap="square" rtlCol="1">
            <a:spAutoFit/>
          </a:bodyPr>
          <a:lstStyle/>
          <a:p>
            <a:pPr algn="l"/>
            <a:r>
              <a:rPr lang="en-US" sz="2000" b="1" dirty="0">
                <a:solidFill>
                  <a:srgbClr val="00A189"/>
                </a:solidFill>
                <a:latin typeface="DINComp" panose="020B0504020101020102" pitchFamily="34" charset="0"/>
                <a:cs typeface="DINComp" panose="020B0504020101020102" pitchFamily="34" charset="0"/>
              </a:rPr>
              <a:t>Innovation </a:t>
            </a:r>
            <a:r>
              <a:rPr lang="en-US" sz="2000" b="1" dirty="0" smtClean="0">
                <a:solidFill>
                  <a:srgbClr val="00A189"/>
                </a:solidFill>
                <a:latin typeface="DINComp" panose="020B0504020101020102" pitchFamily="34" charset="0"/>
                <a:cs typeface="DINComp" panose="020B0504020101020102" pitchFamily="34" charset="0"/>
              </a:rPr>
              <a:t>LAB</a:t>
            </a:r>
          </a:p>
          <a:p>
            <a:pPr algn="l"/>
            <a:endParaRPr lang="en-US" sz="2000" b="1" dirty="0" smtClean="0">
              <a:latin typeface="DINComp" panose="020B0504020101020102" pitchFamily="34" charset="0"/>
              <a:cs typeface="DINComp" panose="020B0504020101020102" pitchFamily="34" charset="0"/>
            </a:endParaRPr>
          </a:p>
          <a:p>
            <a:pPr algn="l"/>
            <a:r>
              <a:rPr lang="en-US" sz="2000" dirty="0" smtClean="0">
                <a:latin typeface="DINComp" panose="020B0504020101020102" pitchFamily="34" charset="0"/>
                <a:cs typeface="DINComp" panose="020B0504020101020102" pitchFamily="34" charset="0"/>
              </a:rPr>
              <a:t>Groundbreaking technology tailored to customer requests, </a:t>
            </a:r>
            <a:r>
              <a:rPr lang="en-US" sz="2000" dirty="0">
                <a:latin typeface="DINComp" panose="020B0504020101020102" pitchFamily="34" charset="0"/>
                <a:cs typeface="DINComp" panose="020B0504020101020102" pitchFamily="34" charset="0"/>
              </a:rPr>
              <a:t>bringing new value to </a:t>
            </a:r>
            <a:r>
              <a:rPr lang="en-US" sz="2000" dirty="0" smtClean="0">
                <a:latin typeface="DINComp" panose="020B0504020101020102" pitchFamily="34" charset="0"/>
                <a:cs typeface="DINComp" panose="020B0504020101020102" pitchFamily="34" charset="0"/>
              </a:rPr>
              <a:t>carriers.</a:t>
            </a:r>
            <a:endParaRPr lang="en-US" sz="2000" dirty="0">
              <a:latin typeface="DINComp" panose="020B0504020101020102" pitchFamily="34" charset="0"/>
              <a:cs typeface="DINComp" panose="020B0504020101020102" pitchFamily="34" charset="0"/>
            </a:endParaRPr>
          </a:p>
        </p:txBody>
      </p:sp>
      <p:sp>
        <p:nvSpPr>
          <p:cNvPr id="19" name="Rectangle 18"/>
          <p:cNvSpPr/>
          <p:nvPr/>
        </p:nvSpPr>
        <p:spPr bwMode="auto">
          <a:xfrm>
            <a:off x="8890000" y="3801428"/>
            <a:ext cx="3860800" cy="5410200"/>
          </a:xfrm>
          <a:prstGeom prst="rect">
            <a:avLst/>
          </a:prstGeom>
          <a:noFill/>
          <a:ln w="19050" cap="flat" cmpd="sng" algn="ctr">
            <a:solidFill>
              <a:srgbClr val="39A589"/>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34" name="Straight Connector 33"/>
          <p:cNvCxnSpPr/>
          <p:nvPr/>
        </p:nvCxnSpPr>
        <p:spPr bwMode="auto">
          <a:xfrm>
            <a:off x="9299949" y="6751330"/>
            <a:ext cx="3095251" cy="0"/>
          </a:xfrm>
          <a:prstGeom prst="line">
            <a:avLst/>
          </a:prstGeom>
          <a:blipFill dpi="0" rotWithShape="0">
            <a:blip r:embed="rId2"/>
            <a:srcRect/>
            <a:tile tx="0" ty="0" sx="100000" sy="100000" flip="none" algn="tl"/>
          </a:blipFill>
          <a:ln w="25400" cap="flat" cmpd="sng" algn="ctr">
            <a:solidFill>
              <a:srgbClr val="39A589"/>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318258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88B8"/>
                </a:solidFill>
              </a:rPr>
              <a:t>Competitive Edge</a:t>
            </a:r>
            <a:endParaRPr lang="he-IL" sz="4000" dirty="0">
              <a:solidFill>
                <a:srgbClr val="0088B8"/>
              </a:solidFill>
            </a:endParaRPr>
          </a:p>
        </p:txBody>
      </p:sp>
      <p:sp>
        <p:nvSpPr>
          <p:cNvPr id="5" name="Rectangle 4"/>
          <p:cNvSpPr/>
          <p:nvPr/>
        </p:nvSpPr>
        <p:spPr bwMode="auto">
          <a:xfrm>
            <a:off x="0" y="1676400"/>
            <a:ext cx="13004800" cy="1219200"/>
          </a:xfrm>
          <a:prstGeom prst="rect">
            <a:avLst/>
          </a:prstGeom>
          <a:gradFill>
            <a:gsLst>
              <a:gs pos="89000">
                <a:srgbClr val="CED9FE"/>
              </a:gs>
              <a:gs pos="18000">
                <a:schemeClr val="bg1"/>
              </a:gs>
            </a:gsLst>
            <a:lin ang="0" scaled="0"/>
          </a:grad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he-IL">
              <a:solidFill>
                <a:schemeClr val="tx2">
                  <a:lumMod val="95000"/>
                  <a:lumOff val="5000"/>
                </a:schemeClr>
              </a:solidFill>
            </a:endParaRPr>
          </a:p>
        </p:txBody>
      </p:sp>
      <p:sp>
        <p:nvSpPr>
          <p:cNvPr id="6" name="Rectangle 5"/>
          <p:cNvSpPr/>
          <p:nvPr/>
        </p:nvSpPr>
        <p:spPr bwMode="auto">
          <a:xfrm>
            <a:off x="0" y="3098800"/>
            <a:ext cx="13004799" cy="1219200"/>
          </a:xfrm>
          <a:prstGeom prst="rect">
            <a:avLst/>
          </a:prstGeom>
          <a:gradFill>
            <a:gsLst>
              <a:gs pos="89000">
                <a:srgbClr val="CED9FE"/>
              </a:gs>
              <a:gs pos="18000">
                <a:schemeClr val="bg1"/>
              </a:gs>
            </a:gsLst>
            <a:lin ang="0" scaled="0"/>
          </a:grad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he-IL">
              <a:solidFill>
                <a:schemeClr val="tx2">
                  <a:lumMod val="95000"/>
                  <a:lumOff val="5000"/>
                </a:schemeClr>
              </a:solidFill>
            </a:endParaRPr>
          </a:p>
        </p:txBody>
      </p:sp>
      <p:sp>
        <p:nvSpPr>
          <p:cNvPr id="7" name="Rectangle 6"/>
          <p:cNvSpPr/>
          <p:nvPr/>
        </p:nvSpPr>
        <p:spPr bwMode="auto">
          <a:xfrm>
            <a:off x="940" y="6096000"/>
            <a:ext cx="12982927" cy="2819400"/>
          </a:xfrm>
          <a:prstGeom prst="rect">
            <a:avLst/>
          </a:prstGeom>
          <a:gradFill>
            <a:gsLst>
              <a:gs pos="89000">
                <a:srgbClr val="CED9FE"/>
              </a:gs>
              <a:gs pos="18000">
                <a:schemeClr val="bg1"/>
              </a:gs>
            </a:gsLst>
            <a:lin ang="0" scaled="0"/>
          </a:grad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he-IL">
              <a:solidFill>
                <a:schemeClr val="tx2">
                  <a:lumMod val="95000"/>
                  <a:lumOff val="5000"/>
                </a:schemeClr>
              </a:solidFill>
            </a:endParaRPr>
          </a:p>
        </p:txBody>
      </p:sp>
      <p:sp>
        <p:nvSpPr>
          <p:cNvPr id="4" name="Rectangle 3"/>
          <p:cNvSpPr/>
          <p:nvPr/>
        </p:nvSpPr>
        <p:spPr bwMode="auto">
          <a:xfrm>
            <a:off x="-17121" y="4608581"/>
            <a:ext cx="13048543" cy="1219200"/>
          </a:xfrm>
          <a:prstGeom prst="rect">
            <a:avLst/>
          </a:prstGeom>
          <a:gradFill>
            <a:gsLst>
              <a:gs pos="89000">
                <a:srgbClr val="CED9FE"/>
              </a:gs>
              <a:gs pos="18000">
                <a:schemeClr val="bg1"/>
              </a:gs>
            </a:gsLst>
            <a:lin ang="0" scaled="0"/>
          </a:gradFill>
          <a:ln w="19050" cap="flat" cmpd="sng" algn="ctr">
            <a:solidFill>
              <a:srgbClr val="0088B8"/>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he-IL">
              <a:solidFill>
                <a:schemeClr val="tx2">
                  <a:lumMod val="95000"/>
                  <a:lumOff val="5000"/>
                </a:schemeClr>
              </a:solidFill>
            </a:endParaRPr>
          </a:p>
        </p:txBody>
      </p:sp>
      <p:sp>
        <p:nvSpPr>
          <p:cNvPr id="9" name="TextBox 8"/>
          <p:cNvSpPr txBox="1"/>
          <p:nvPr/>
        </p:nvSpPr>
        <p:spPr>
          <a:xfrm>
            <a:off x="2428239" y="4968983"/>
            <a:ext cx="10307321" cy="553998"/>
          </a:xfrm>
          <a:prstGeom prst="rect">
            <a:avLst/>
          </a:prstGeom>
          <a:noFill/>
        </p:spPr>
        <p:txBody>
          <a:bodyPr wrap="square" rtlCol="1">
            <a:spAutoFit/>
          </a:bodyPr>
          <a:lstStyle/>
          <a:p>
            <a:pPr lvl="0" algn="l"/>
            <a:r>
              <a:rPr lang="en-US" sz="3000" dirty="0">
                <a:solidFill>
                  <a:schemeClr val="tx2">
                    <a:lumMod val="95000"/>
                    <a:lumOff val="5000"/>
                  </a:schemeClr>
                </a:solidFill>
                <a:latin typeface="DINComp" panose="020B0504020101020102" pitchFamily="34" charset="0"/>
                <a:cs typeface="DINComp" panose="020B0504020101020102" pitchFamily="34" charset="0"/>
              </a:rPr>
              <a:t>Central, modular management software for VAS </a:t>
            </a:r>
            <a:r>
              <a:rPr lang="en-US" sz="3000" dirty="0" smtClean="0">
                <a:solidFill>
                  <a:schemeClr val="tx2">
                    <a:lumMod val="95000"/>
                    <a:lumOff val="5000"/>
                  </a:schemeClr>
                </a:solidFill>
                <a:latin typeface="DINComp" panose="020B0504020101020102" pitchFamily="34" charset="0"/>
                <a:cs typeface="DINComp" panose="020B0504020101020102" pitchFamily="34" charset="0"/>
              </a:rPr>
              <a:t>products</a:t>
            </a:r>
            <a:endParaRPr lang="en-US" sz="3000" dirty="0">
              <a:solidFill>
                <a:schemeClr val="tx2">
                  <a:lumMod val="95000"/>
                  <a:lumOff val="5000"/>
                </a:schemeClr>
              </a:solidFill>
              <a:latin typeface="DINComp" panose="020B0504020101020102" pitchFamily="34" charset="0"/>
              <a:cs typeface="DINComp" panose="020B0504020101020102" pitchFamily="34" charset="0"/>
            </a:endParaRPr>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15" y="4837181"/>
            <a:ext cx="1068585" cy="89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443479" y="3200400"/>
            <a:ext cx="10307321" cy="1015663"/>
          </a:xfrm>
          <a:prstGeom prst="rect">
            <a:avLst/>
          </a:prstGeom>
          <a:noFill/>
        </p:spPr>
        <p:txBody>
          <a:bodyPr wrap="square" rtlCol="1">
            <a:spAutoFit/>
          </a:bodyPr>
          <a:lstStyle/>
          <a:p>
            <a:pPr lvl="0" algn="l"/>
            <a:r>
              <a:rPr lang="en-US" sz="3000" dirty="0">
                <a:solidFill>
                  <a:schemeClr val="tx2">
                    <a:lumMod val="95000"/>
                    <a:lumOff val="5000"/>
                  </a:schemeClr>
                </a:solidFill>
                <a:latin typeface="DINComp" panose="020B0504020101020102" pitchFamily="34" charset="0"/>
                <a:cs typeface="DINComp" panose="020B0504020101020102" pitchFamily="34" charset="0"/>
              </a:rPr>
              <a:t>High-end tailor made applets for MDM </a:t>
            </a:r>
            <a:r>
              <a:rPr lang="en-US" sz="3000" dirty="0" smtClean="0">
                <a:solidFill>
                  <a:schemeClr val="tx2">
                    <a:lumMod val="95000"/>
                    <a:lumOff val="5000"/>
                  </a:schemeClr>
                </a:solidFill>
                <a:latin typeface="DINComp" panose="020B0504020101020102" pitchFamily="34" charset="0"/>
                <a:cs typeface="DINComp" panose="020B0504020101020102" pitchFamily="34" charset="0"/>
              </a:rPr>
              <a:t>products: </a:t>
            </a:r>
            <a:br>
              <a:rPr lang="en-US" sz="3000" dirty="0" smtClean="0">
                <a:solidFill>
                  <a:schemeClr val="tx2">
                    <a:lumMod val="95000"/>
                    <a:lumOff val="5000"/>
                  </a:schemeClr>
                </a:solidFill>
                <a:latin typeface="DINComp" panose="020B0504020101020102" pitchFamily="34" charset="0"/>
                <a:cs typeface="DINComp" panose="020B0504020101020102" pitchFamily="34" charset="0"/>
              </a:rPr>
            </a:br>
            <a:r>
              <a:rPr lang="en-US" sz="3000" dirty="0" smtClean="0">
                <a:solidFill>
                  <a:schemeClr val="tx2">
                    <a:lumMod val="95000"/>
                    <a:lumOff val="5000"/>
                  </a:schemeClr>
                </a:solidFill>
                <a:latin typeface="DINComp" panose="020B0504020101020102" pitchFamily="34" charset="0"/>
                <a:cs typeface="DINComp" panose="020B0504020101020102" pitchFamily="34" charset="0"/>
              </a:rPr>
              <a:t>Maximum </a:t>
            </a:r>
            <a:r>
              <a:rPr lang="en-US" sz="3000" dirty="0">
                <a:solidFill>
                  <a:schemeClr val="tx2">
                    <a:lumMod val="95000"/>
                    <a:lumOff val="5000"/>
                  </a:schemeClr>
                </a:solidFill>
                <a:latin typeface="DINComp" panose="020B0504020101020102" pitchFamily="34" charset="0"/>
                <a:cs typeface="DINComp" panose="020B0504020101020102" pitchFamily="34" charset="0"/>
              </a:rPr>
              <a:t>flexibility at competitive prices</a:t>
            </a:r>
          </a:p>
        </p:txBody>
      </p:sp>
      <p:sp>
        <p:nvSpPr>
          <p:cNvPr id="21" name="TextBox 20"/>
          <p:cNvSpPr txBox="1"/>
          <p:nvPr/>
        </p:nvSpPr>
        <p:spPr>
          <a:xfrm>
            <a:off x="2443479" y="1803400"/>
            <a:ext cx="10307321" cy="1077218"/>
          </a:xfrm>
          <a:prstGeom prst="rect">
            <a:avLst/>
          </a:prstGeom>
          <a:noFill/>
        </p:spPr>
        <p:txBody>
          <a:bodyPr wrap="square" rtlCol="1">
            <a:spAutoFit/>
          </a:bodyPr>
          <a:lstStyle/>
          <a:p>
            <a:pPr lvl="0" algn="l"/>
            <a:r>
              <a:rPr lang="en-US" sz="3200" dirty="0">
                <a:solidFill>
                  <a:schemeClr val="tx2">
                    <a:lumMod val="95000"/>
                    <a:lumOff val="5000"/>
                  </a:schemeClr>
                </a:solidFill>
                <a:latin typeface="DINComp" panose="020B0504020101020102" pitchFamily="34" charset="0"/>
                <a:cs typeface="DINComp" panose="020B0504020101020102" pitchFamily="34" charset="0"/>
              </a:rPr>
              <a:t>Game-changing </a:t>
            </a:r>
            <a:r>
              <a:rPr lang="en-US" sz="3200" dirty="0" smtClean="0">
                <a:solidFill>
                  <a:schemeClr val="tx2">
                    <a:lumMod val="95000"/>
                    <a:lumOff val="5000"/>
                  </a:schemeClr>
                </a:solidFill>
                <a:latin typeface="DINComp" panose="020B0504020101020102" pitchFamily="34" charset="0"/>
                <a:cs typeface="DINComp" panose="020B0504020101020102" pitchFamily="34" charset="0"/>
              </a:rPr>
              <a:t>patents - </a:t>
            </a:r>
            <a:r>
              <a:rPr lang="en-US" sz="3200" dirty="0" err="1" smtClean="0">
                <a:solidFill>
                  <a:schemeClr val="tx2">
                    <a:lumMod val="95000"/>
                    <a:lumOff val="5000"/>
                  </a:schemeClr>
                </a:solidFill>
                <a:latin typeface="DINComp" panose="020B0504020101020102" pitchFamily="34" charset="0"/>
                <a:cs typeface="DINComp" panose="020B0504020101020102" pitchFamily="34" charset="0"/>
              </a:rPr>
              <a:t>Femtocell</a:t>
            </a:r>
            <a:r>
              <a:rPr lang="en-US" sz="3200" dirty="0" smtClean="0">
                <a:solidFill>
                  <a:schemeClr val="tx2">
                    <a:lumMod val="95000"/>
                    <a:lumOff val="5000"/>
                  </a:schemeClr>
                </a:solidFill>
                <a:latin typeface="DINComp" panose="020B0504020101020102" pitchFamily="34" charset="0"/>
                <a:cs typeface="DINComp" panose="020B0504020101020102" pitchFamily="34" charset="0"/>
              </a:rPr>
              <a:t> replacement and smart </a:t>
            </a:r>
            <a:r>
              <a:rPr lang="en-US" sz="3200" dirty="0" err="1" smtClean="0">
                <a:solidFill>
                  <a:schemeClr val="tx2">
                    <a:lumMod val="95000"/>
                    <a:lumOff val="5000"/>
                  </a:schemeClr>
                </a:solidFill>
                <a:latin typeface="DINComp" panose="020B0504020101020102" pitchFamily="34" charset="0"/>
                <a:cs typeface="DINComp" panose="020B0504020101020102" pitchFamily="34" charset="0"/>
              </a:rPr>
              <a:t>Wi-fi</a:t>
            </a:r>
            <a:r>
              <a:rPr lang="en-US" sz="3200" dirty="0" smtClean="0">
                <a:solidFill>
                  <a:schemeClr val="tx2">
                    <a:lumMod val="95000"/>
                    <a:lumOff val="5000"/>
                  </a:schemeClr>
                </a:solidFill>
                <a:latin typeface="DINComp" panose="020B0504020101020102" pitchFamily="34" charset="0"/>
                <a:cs typeface="DINComp" panose="020B0504020101020102" pitchFamily="34" charset="0"/>
              </a:rPr>
              <a:t> calling -  lift ARPU </a:t>
            </a:r>
            <a:endParaRPr lang="en-US" sz="3200" dirty="0">
              <a:solidFill>
                <a:schemeClr val="tx2">
                  <a:lumMod val="95000"/>
                  <a:lumOff val="5000"/>
                </a:schemeClr>
              </a:solidFill>
              <a:latin typeface="DINComp" panose="020B0504020101020102" pitchFamily="34" charset="0"/>
              <a:cs typeface="DINComp" panose="020B0504020101020102" pitchFamily="34" charset="0"/>
            </a:endParaRPr>
          </a:p>
        </p:txBody>
      </p:sp>
      <p:sp>
        <p:nvSpPr>
          <p:cNvPr id="22" name="TextBox 21"/>
          <p:cNvSpPr txBox="1"/>
          <p:nvPr/>
        </p:nvSpPr>
        <p:spPr>
          <a:xfrm>
            <a:off x="2443479" y="6248399"/>
            <a:ext cx="10307321" cy="2369880"/>
          </a:xfrm>
          <a:prstGeom prst="rect">
            <a:avLst/>
          </a:prstGeom>
          <a:noFill/>
        </p:spPr>
        <p:txBody>
          <a:bodyPr wrap="square" rtlCol="1">
            <a:spAutoFit/>
          </a:bodyPr>
          <a:lstStyle/>
          <a:p>
            <a:pPr lvl="0" algn="l"/>
            <a:r>
              <a:rPr lang="en-US" sz="3200" dirty="0">
                <a:solidFill>
                  <a:schemeClr val="tx2">
                    <a:lumMod val="95000"/>
                    <a:lumOff val="5000"/>
                  </a:schemeClr>
                </a:solidFill>
                <a:latin typeface="DINComp" panose="020B0504020101020102" pitchFamily="34" charset="0"/>
                <a:cs typeface="DINComp" panose="020B0504020101020102" pitchFamily="34" charset="0"/>
              </a:rPr>
              <a:t>Long-standing company with a rare combination of strengths: </a:t>
            </a:r>
          </a:p>
          <a:p>
            <a:pPr marL="914400" lvl="1" indent="-457200" algn="l">
              <a:buFont typeface="Arial" panose="020B0604020202020204" pitchFamily="34" charset="0"/>
              <a:buChar char="•"/>
            </a:pPr>
            <a:r>
              <a:rPr lang="en-US" sz="2800" dirty="0">
                <a:solidFill>
                  <a:schemeClr val="tx2">
                    <a:lumMod val="95000"/>
                    <a:lumOff val="5000"/>
                  </a:schemeClr>
                </a:solidFill>
                <a:latin typeface="DINComp" panose="020B0504020101020102" pitchFamily="34" charset="0"/>
                <a:cs typeface="DINComp" panose="020B0504020101020102" pitchFamily="34" charset="0"/>
              </a:rPr>
              <a:t>In-depth knowledge of cellular operator switches</a:t>
            </a:r>
          </a:p>
          <a:p>
            <a:pPr marL="914400" lvl="1" indent="-457200" algn="l">
              <a:buFont typeface="Arial" panose="020B0604020202020204" pitchFamily="34" charset="0"/>
              <a:buChar char="•"/>
            </a:pPr>
            <a:r>
              <a:rPr lang="en-US" sz="2800" dirty="0">
                <a:solidFill>
                  <a:schemeClr val="tx2">
                    <a:lumMod val="95000"/>
                    <a:lumOff val="5000"/>
                  </a:schemeClr>
                </a:solidFill>
                <a:latin typeface="DINComp" panose="020B0504020101020102" pitchFamily="34" charset="0"/>
                <a:cs typeface="DINComp" panose="020B0504020101020102" pitchFamily="34" charset="0"/>
              </a:rPr>
              <a:t>Expertise in apps for SIM</a:t>
            </a:r>
          </a:p>
          <a:p>
            <a:pPr marL="914400" lvl="1" indent="-457200" algn="l">
              <a:buFont typeface="Arial" panose="020B0604020202020204" pitchFamily="34" charset="0"/>
              <a:buChar char="•"/>
            </a:pPr>
            <a:r>
              <a:rPr lang="en-US" sz="2800" dirty="0">
                <a:solidFill>
                  <a:schemeClr val="tx2">
                    <a:lumMod val="95000"/>
                    <a:lumOff val="5000"/>
                  </a:schemeClr>
                </a:solidFill>
                <a:latin typeface="DINComp" panose="020B0504020101020102" pitchFamily="34" charset="0"/>
                <a:cs typeface="DINComp" panose="020B0504020101020102" pitchFamily="34" charset="0"/>
              </a:rPr>
              <a:t>Expertise in apps for Android/iPhone</a:t>
            </a:r>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78" y="3352800"/>
            <a:ext cx="1063538"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119" y="6324600"/>
            <a:ext cx="887056" cy="98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858" y="1828443"/>
            <a:ext cx="650553" cy="96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5035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981075"/>
          </a:xfrm>
        </p:spPr>
        <p:txBody>
          <a:bodyPr/>
          <a:lstStyle/>
          <a:p>
            <a:r>
              <a:rPr lang="en-US" sz="4000" dirty="0" err="1" smtClean="0">
                <a:solidFill>
                  <a:srgbClr val="0088B8"/>
                </a:solidFill>
              </a:rPr>
              <a:t>CanVAS</a:t>
            </a:r>
            <a:r>
              <a:rPr lang="en-US" sz="4000" dirty="0" smtClean="0">
                <a:solidFill>
                  <a:srgbClr val="0088B8"/>
                </a:solidFill>
              </a:rPr>
              <a:t> - Cloud-Based Value Added Services</a:t>
            </a:r>
            <a:r>
              <a:rPr lang="en-US" sz="4000" dirty="0">
                <a:solidFill>
                  <a:srgbClr val="0088B8"/>
                </a:solidFill>
                <a:latin typeface="DINComp" panose="020B0504020101020102" pitchFamily="34" charset="0"/>
                <a:cs typeface="DINComp" panose="020B0504020101020102"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4179917576"/>
              </p:ext>
            </p:extLst>
          </p:nvPr>
        </p:nvGraphicFramePr>
        <p:xfrm>
          <a:off x="482600" y="1828800"/>
          <a:ext cx="11971865" cy="6690360"/>
        </p:xfrm>
        <a:graphic>
          <a:graphicData uri="http://schemas.openxmlformats.org/drawingml/2006/table">
            <a:tbl>
              <a:tblPr rtl="1" firstRow="1" bandRow="1">
                <a:tableStyleId>{5C22544A-7EE6-4342-B048-85BDC9FD1C3A}</a:tableStyleId>
              </a:tblPr>
              <a:tblGrid>
                <a:gridCol w="2394373"/>
                <a:gridCol w="2394373"/>
                <a:gridCol w="2394373"/>
                <a:gridCol w="2394373"/>
                <a:gridCol w="2394373"/>
              </a:tblGrid>
              <a:tr h="457200">
                <a:tc>
                  <a:txBody>
                    <a:bodyPr/>
                    <a:lstStyle/>
                    <a:p>
                      <a:pPr algn="ctr" rtl="1"/>
                      <a:r>
                        <a:rPr lang="en-US" sz="1800" dirty="0" smtClean="0">
                          <a:latin typeface="DINComp" panose="020B0504020101020102" pitchFamily="34" charset="0"/>
                          <a:cs typeface="DINComp" panose="020B0504020101020102" pitchFamily="34" charset="0"/>
                        </a:rPr>
                        <a:t>MMSC</a:t>
                      </a:r>
                      <a:endParaRPr lang="he-IL" dirty="0">
                        <a:ln>
                          <a:solidFill>
                            <a:srgbClr val="00729A"/>
                          </a:solidFill>
                        </a:ln>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E5335D"/>
                    </a:solidFill>
                  </a:tcPr>
                </a:tc>
                <a:tc>
                  <a:txBody>
                    <a:bodyPr/>
                    <a:lstStyle/>
                    <a:p>
                      <a:pPr algn="ctr" rtl="1"/>
                      <a:r>
                        <a:rPr lang="en-US" sz="1800" dirty="0" smtClean="0">
                          <a:latin typeface="DINComp" panose="020B0504020101020102" pitchFamily="34" charset="0"/>
                          <a:cs typeface="DINComp" panose="020B0504020101020102" pitchFamily="34" charset="0"/>
                        </a:rPr>
                        <a:t>SMSC</a:t>
                      </a:r>
                      <a:endParaRPr lang="he-IL" dirty="0">
                        <a:ln>
                          <a:solidFill>
                            <a:srgbClr val="00729A"/>
                          </a:solidFill>
                        </a:ln>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E5335D"/>
                    </a:solidFill>
                  </a:tcPr>
                </a:tc>
                <a:tc>
                  <a:txBody>
                    <a:bodyPr/>
                    <a:lstStyle/>
                    <a:p>
                      <a:pPr algn="ctr" rtl="1"/>
                      <a:r>
                        <a:rPr lang="en-US" sz="1800" dirty="0" smtClean="0">
                          <a:latin typeface="DINComp" panose="020B0504020101020102" pitchFamily="34" charset="0"/>
                          <a:cs typeface="DINComp" panose="020B0504020101020102" pitchFamily="34" charset="0"/>
                        </a:rPr>
                        <a:t>IVR</a:t>
                      </a:r>
                      <a:endParaRPr lang="he-IL" dirty="0">
                        <a:ln>
                          <a:solidFill>
                            <a:srgbClr val="00729A"/>
                          </a:solidFill>
                        </a:ln>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E5335D"/>
                    </a:solidFill>
                  </a:tcPr>
                </a:tc>
                <a:tc>
                  <a:txBody>
                    <a:bodyPr/>
                    <a:lstStyle/>
                    <a:p>
                      <a:pPr algn="ctr" rtl="1"/>
                      <a:r>
                        <a:rPr lang="en-US" sz="1800" dirty="0" smtClean="0">
                          <a:latin typeface="DINComp" panose="020B0504020101020102" pitchFamily="34" charset="0"/>
                          <a:cs typeface="DINComp" panose="020B0504020101020102" pitchFamily="34" charset="0"/>
                        </a:rPr>
                        <a:t>Visual Voice Mail </a:t>
                      </a:r>
                      <a:endParaRPr lang="he-IL" dirty="0">
                        <a:ln>
                          <a:solidFill>
                            <a:srgbClr val="00729A"/>
                          </a:solidFill>
                        </a:ln>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E5335D"/>
                    </a:solidFill>
                  </a:tcPr>
                </a:tc>
                <a:tc>
                  <a:txBody>
                    <a:bodyPr/>
                    <a:lstStyle/>
                    <a:p>
                      <a:pPr algn="ctr" rtl="1"/>
                      <a:r>
                        <a:rPr lang="en-US" sz="1800" dirty="0" smtClean="0">
                          <a:latin typeface="DINComp" panose="020B0504020101020102" pitchFamily="34" charset="0"/>
                          <a:cs typeface="DINComp" panose="020B0504020101020102" pitchFamily="34" charset="0"/>
                        </a:rPr>
                        <a:t>Voicemail</a:t>
                      </a:r>
                      <a:endParaRPr lang="he-IL" dirty="0">
                        <a:ln>
                          <a:solidFill>
                            <a:srgbClr val="00729A"/>
                          </a:solidFill>
                        </a:ln>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E5335D"/>
                    </a:solidFill>
                  </a:tcPr>
                </a:tc>
              </a:tr>
              <a:tr h="2743200">
                <a:tc>
                  <a:txBody>
                    <a:bodyPr/>
                    <a:lstStyle/>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r>
                        <a:rPr lang="en-US" sz="1800" dirty="0" smtClean="0">
                          <a:latin typeface="DINComp" panose="020B0504020101020102" pitchFamily="34" charset="0"/>
                          <a:cs typeface="DINComp" panose="020B0504020101020102" pitchFamily="34" charset="0"/>
                        </a:rPr>
                        <a:t>Complete solution for mobile multimedia messaging services</a:t>
                      </a: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r>
                        <a:rPr lang="en-US" sz="1800" dirty="0" smtClean="0">
                          <a:latin typeface="DINComp" panose="020B0504020101020102" pitchFamily="34" charset="0"/>
                          <a:cs typeface="DINComp" panose="020B0504020101020102" pitchFamily="34" charset="0"/>
                        </a:rPr>
                        <a:t>High capacity traffic and constant premium quality solution</a:t>
                      </a: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smtClean="0">
                          <a:latin typeface="DINComp" panose="020B0504020101020102" pitchFamily="34" charset="0"/>
                          <a:cs typeface="DINComp" panose="020B0504020101020102" pitchFamily="34" charset="0"/>
                        </a:rPr>
                        <a:t>Easy creation of a variety of network services</a:t>
                      </a:r>
                    </a:p>
                    <a:p>
                      <a:pPr algn="ctr" rtl="1"/>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smtClean="0">
                          <a:latin typeface="DINComp" panose="020B0504020101020102" pitchFamily="34" charset="0"/>
                          <a:cs typeface="DINComp" panose="020B0504020101020102" pitchFamily="34" charset="0"/>
                        </a:rPr>
                        <a:t>Enhanced with a messaging-oriented environment</a:t>
                      </a:r>
                    </a:p>
                    <a:p>
                      <a:pPr algn="ctr" rtl="1"/>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r>
                        <a:rPr lang="en-US" sz="1800" dirty="0" smtClean="0">
                          <a:latin typeface="DINComp" panose="020B0504020101020102" pitchFamily="34" charset="0"/>
                          <a:cs typeface="DINComp" panose="020B0504020101020102" pitchFamily="34" charset="0"/>
                        </a:rPr>
                        <a:t>Feature rich solution</a:t>
                      </a: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81000">
                <a:tc>
                  <a:txBody>
                    <a:bodyPr/>
                    <a:lstStyle/>
                    <a:p>
                      <a:pPr algn="ctr" rtl="1"/>
                      <a:r>
                        <a:rPr lang="en-US" sz="1800" dirty="0" smtClean="0">
                          <a:solidFill>
                            <a:schemeClr val="bg1"/>
                          </a:solidFill>
                          <a:latin typeface="DINComp-Medium" panose="020B0604020101020102" pitchFamily="34" charset="0"/>
                          <a:cs typeface="DINComp-Medium" panose="020B0604020101020102" pitchFamily="34" charset="0"/>
                        </a:rPr>
                        <a:t>USSD GW </a:t>
                      </a:r>
                      <a:endParaRPr lang="he-IL" dirty="0">
                        <a:ln>
                          <a:solidFill>
                            <a:srgbClr val="00729A"/>
                          </a:solidFill>
                        </a:ln>
                        <a:solidFill>
                          <a:schemeClr val="bg1"/>
                        </a:solidFill>
                        <a:latin typeface="DINComp-Medium" panose="020B06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5335D"/>
                    </a:solidFill>
                  </a:tcPr>
                </a:tc>
                <a:tc>
                  <a:txBody>
                    <a:bodyPr/>
                    <a:lstStyle/>
                    <a:p>
                      <a:pPr algn="ctr" rtl="1"/>
                      <a:r>
                        <a:rPr lang="en-US" sz="1800" dirty="0" smtClean="0">
                          <a:solidFill>
                            <a:schemeClr val="bg1"/>
                          </a:solidFill>
                          <a:latin typeface="DINComp-Medium" panose="020B0604020101020102" pitchFamily="34" charset="0"/>
                          <a:cs typeface="DINComp-Medium" panose="020B0604020101020102" pitchFamily="34" charset="0"/>
                        </a:rPr>
                        <a:t>MTG</a:t>
                      </a:r>
                      <a:endParaRPr lang="he-IL" dirty="0">
                        <a:ln>
                          <a:solidFill>
                            <a:srgbClr val="00729A"/>
                          </a:solidFill>
                        </a:ln>
                        <a:solidFill>
                          <a:schemeClr val="bg1"/>
                        </a:solidFill>
                        <a:latin typeface="DINComp-Medium" panose="020B06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5335D"/>
                    </a:solidFill>
                  </a:tcPr>
                </a:tc>
                <a:tc>
                  <a:txBody>
                    <a:bodyPr/>
                    <a:lstStyle/>
                    <a:p>
                      <a:pPr algn="ctr" rtl="1"/>
                      <a:r>
                        <a:rPr lang="en-US" sz="1800" dirty="0" smtClean="0">
                          <a:solidFill>
                            <a:schemeClr val="bg1"/>
                          </a:solidFill>
                          <a:latin typeface="DINComp-Medium" panose="020B0604020101020102" pitchFamily="34" charset="0"/>
                          <a:cs typeface="DINComp-Medium" panose="020B0604020101020102" pitchFamily="34" charset="0"/>
                        </a:rPr>
                        <a:t>WAP GW </a:t>
                      </a:r>
                      <a:endParaRPr lang="he-IL" dirty="0">
                        <a:ln>
                          <a:solidFill>
                            <a:srgbClr val="00729A"/>
                          </a:solidFill>
                        </a:ln>
                        <a:solidFill>
                          <a:schemeClr val="bg1"/>
                        </a:solidFill>
                        <a:latin typeface="DINComp-Medium" panose="020B06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5335D"/>
                    </a:solidFill>
                  </a:tcPr>
                </a:tc>
                <a:tc>
                  <a:txBody>
                    <a:bodyPr/>
                    <a:lstStyle/>
                    <a:p>
                      <a:pPr algn="ctr" rtl="1"/>
                      <a:r>
                        <a:rPr lang="en-US" sz="1800" dirty="0" smtClean="0">
                          <a:solidFill>
                            <a:schemeClr val="bg1"/>
                          </a:solidFill>
                          <a:latin typeface="DINComp-Medium" panose="020B0604020101020102" pitchFamily="34" charset="0"/>
                          <a:cs typeface="DINComp-Medium" panose="020B0604020101020102" pitchFamily="34" charset="0"/>
                        </a:rPr>
                        <a:t>PRBT</a:t>
                      </a:r>
                      <a:endParaRPr lang="he-IL" dirty="0">
                        <a:ln>
                          <a:solidFill>
                            <a:srgbClr val="00729A"/>
                          </a:solidFill>
                        </a:ln>
                        <a:solidFill>
                          <a:schemeClr val="bg1"/>
                        </a:solidFill>
                        <a:latin typeface="DINComp-Medium" panose="020B06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5335D"/>
                    </a:solidFill>
                  </a:tcPr>
                </a:tc>
                <a:tc>
                  <a:txBody>
                    <a:bodyPr/>
                    <a:lstStyle/>
                    <a:p>
                      <a:pPr algn="ctr" rtl="1"/>
                      <a:r>
                        <a:rPr lang="en-US" sz="1800" dirty="0" smtClean="0">
                          <a:solidFill>
                            <a:schemeClr val="bg1"/>
                          </a:solidFill>
                          <a:latin typeface="DINComp-Medium" panose="020B0604020101020102" pitchFamily="34" charset="0"/>
                          <a:cs typeface="DINComp-Medium" panose="020B0604020101020102" pitchFamily="34" charset="0"/>
                        </a:rPr>
                        <a:t>BMS</a:t>
                      </a:r>
                      <a:endParaRPr lang="he-IL" dirty="0">
                        <a:ln>
                          <a:solidFill>
                            <a:srgbClr val="00729A"/>
                          </a:solidFill>
                        </a:ln>
                        <a:solidFill>
                          <a:schemeClr val="bg1"/>
                        </a:solidFill>
                        <a:latin typeface="DINComp-Medium" panose="020B0604020101020102" pitchFamily="34" charset="0"/>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5335D"/>
                    </a:solidFill>
                  </a:tcPr>
                </a:tc>
              </a:tr>
              <a:tr h="3048000">
                <a:tc>
                  <a:txBody>
                    <a:bodyPr/>
                    <a:lstStyle/>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0"/>
                      <a:endParaRPr lang="en-US" sz="1800" dirty="0" smtClean="0">
                        <a:latin typeface="DINComp" panose="020B0504020101020102" pitchFamily="34" charset="0"/>
                        <a:cs typeface="DINComp" panose="020B0504020101020102" pitchFamily="34" charset="0"/>
                      </a:endParaRPr>
                    </a:p>
                    <a:p>
                      <a:pPr algn="ctr" rtl="0"/>
                      <a:r>
                        <a:rPr lang="en-US" sz="1800" dirty="0" smtClean="0">
                          <a:latin typeface="DINComp" panose="020B0504020101020102" pitchFamily="34" charset="0"/>
                          <a:cs typeface="DINComp" panose="020B0504020101020102" pitchFamily="34" charset="0"/>
                        </a:rPr>
                        <a:t>Supports interactive communication between users and applications</a:t>
                      </a: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smtClean="0">
                          <a:latin typeface="DINComp" panose="020B0504020101020102" pitchFamily="34" charset="0"/>
                          <a:cs typeface="DINComp" panose="020B0504020101020102" pitchFamily="34" charset="0"/>
                        </a:rPr>
                        <a:t>Powerful general-purpose, standalone Multimedia Transcoding server </a:t>
                      </a:r>
                    </a:p>
                    <a:p>
                      <a:pPr algn="ctr" rtl="1"/>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smtClean="0">
                          <a:latin typeface="DINComp" panose="020B0504020101020102" pitchFamily="34" charset="0"/>
                          <a:cs typeface="DINComp" panose="020B0504020101020102" pitchFamily="34" charset="0"/>
                        </a:rPr>
                        <a:t>Offers subscribers access to mobile and web services using mobile terminals</a:t>
                      </a:r>
                    </a:p>
                    <a:p>
                      <a:pPr algn="ctr" rtl="1"/>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DINComp" panose="020B0504020101020102" pitchFamily="34" charset="0"/>
                          <a:cs typeface="DINComp" panose="020B0504020101020102" pitchFamily="34" charset="0"/>
                        </a:rPr>
                        <a:t>Personal Ring Back Tone for advanced personalization </a:t>
                      </a:r>
                    </a:p>
                    <a:p>
                      <a:pPr algn="ctr" rtl="1"/>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c>
                  <a:txBody>
                    <a:bodyPr/>
                    <a:lstStyle/>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endParaRPr lang="en-US" sz="1800" dirty="0" smtClean="0">
                        <a:latin typeface="DINComp" panose="020B0504020101020102" pitchFamily="34" charset="0"/>
                        <a:cs typeface="DINComp" panose="020B0504020101020102" pitchFamily="34" charset="0"/>
                      </a:endParaRPr>
                    </a:p>
                    <a:p>
                      <a:pPr algn="ctr" rtl="1"/>
                      <a:r>
                        <a:rPr lang="en-US" sz="1800" dirty="0" smtClean="0">
                          <a:latin typeface="DINComp" panose="020B0504020101020102" pitchFamily="34" charset="0"/>
                          <a:cs typeface="DINComp" panose="020B0504020101020102" pitchFamily="34" charset="0"/>
                        </a:rPr>
                        <a:t>Manages bulk multimedia messaging services </a:t>
                      </a: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0" y="2577147"/>
            <a:ext cx="939800" cy="9280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665" y="2577147"/>
            <a:ext cx="908935" cy="8975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360" y="2577147"/>
            <a:ext cx="929640" cy="9180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8986" y="2577147"/>
            <a:ext cx="886914" cy="87582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6052" y="5816124"/>
            <a:ext cx="977900" cy="96567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4452" y="5816124"/>
            <a:ext cx="914400" cy="90297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2852" y="5816124"/>
            <a:ext cx="914400" cy="90297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7560" y="5816124"/>
            <a:ext cx="904240" cy="892937"/>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5866" y="5816124"/>
            <a:ext cx="858134" cy="847408"/>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800" y="2577147"/>
            <a:ext cx="908050" cy="896700"/>
          </a:xfrm>
          <a:prstGeom prst="rect">
            <a:avLst/>
          </a:prstGeom>
        </p:spPr>
      </p:pic>
    </p:spTree>
    <p:extLst>
      <p:ext uri="{BB962C8B-B14F-4D97-AF65-F5344CB8AC3E}">
        <p14:creationId xmlns:p14="http://schemas.microsoft.com/office/powerpoint/2010/main" val="31914976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490" y="304800"/>
            <a:ext cx="12458700" cy="762000"/>
          </a:xfrm>
        </p:spPr>
        <p:txBody>
          <a:bodyPr/>
          <a:lstStyle/>
          <a:p>
            <a:pPr>
              <a:defRPr/>
            </a:pPr>
            <a:r>
              <a:rPr sz="4000" dirty="0" smtClean="0">
                <a:solidFill>
                  <a:srgbClr val="0070C0"/>
                </a:solidFill>
              </a:rPr>
              <a:t>MDM+</a:t>
            </a:r>
            <a:r>
              <a:rPr lang="en-US" sz="4000" dirty="0" smtClean="0">
                <a:solidFill>
                  <a:srgbClr val="0070C0"/>
                </a:solidFill>
              </a:rPr>
              <a:t> - </a:t>
            </a:r>
            <a:r>
              <a:rPr lang="en-US" dirty="0" err="1" smtClean="0">
                <a:solidFill>
                  <a:srgbClr val="0070C0"/>
                </a:solidFill>
              </a:rPr>
              <a:t>Touchpoint</a:t>
            </a:r>
            <a:r>
              <a:rPr lang="en-US" dirty="0" smtClean="0">
                <a:solidFill>
                  <a:srgbClr val="0070C0"/>
                </a:solidFill>
              </a:rPr>
              <a:t> for SIM &amp; Device Management</a:t>
            </a:r>
            <a:endParaRPr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69644359"/>
              </p:ext>
            </p:extLst>
          </p:nvPr>
        </p:nvGraphicFramePr>
        <p:xfrm>
          <a:off x="919481" y="2438400"/>
          <a:ext cx="11374119" cy="3810000"/>
        </p:xfrm>
        <a:graphic>
          <a:graphicData uri="http://schemas.openxmlformats.org/drawingml/2006/table">
            <a:tbl>
              <a:tblPr rtl="1" firstRow="1" bandRow="1">
                <a:tableStyleId>{5C22544A-7EE6-4342-B048-85BDC9FD1C3A}</a:tableStyleId>
              </a:tblPr>
              <a:tblGrid>
                <a:gridCol w="3791373"/>
                <a:gridCol w="3791373"/>
                <a:gridCol w="3791373"/>
              </a:tblGrid>
              <a:tr h="685800">
                <a:tc>
                  <a:txBody>
                    <a:bodyPr/>
                    <a:lstStyle/>
                    <a:p>
                      <a:pPr algn="ctr" rtl="1"/>
                      <a:r>
                        <a:rPr lang="en-US" sz="1800" dirty="0" smtClean="0">
                          <a:latin typeface="DINComp" panose="020B0504020101020102" pitchFamily="34" charset="0"/>
                          <a:cs typeface="DINComp" panose="020B0504020101020102" pitchFamily="34" charset="0"/>
                        </a:rPr>
                        <a:t>OTAF</a:t>
                      </a:r>
                      <a:endParaRPr lang="he-IL" dirty="0">
                        <a:ln>
                          <a:solidFill>
                            <a:srgbClr val="00729A"/>
                          </a:solidFill>
                        </a:ln>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745791"/>
                    </a:solidFill>
                  </a:tcPr>
                </a:tc>
                <a:tc>
                  <a:txBody>
                    <a:bodyPr/>
                    <a:lstStyle/>
                    <a:p>
                      <a:pPr algn="ctr" rtl="1"/>
                      <a:r>
                        <a:rPr lang="en-US" sz="1800" dirty="0" smtClean="0">
                          <a:latin typeface="DINComp" panose="020B0504020101020102" pitchFamily="34" charset="0"/>
                          <a:cs typeface="DINComp" panose="020B0504020101020102" pitchFamily="34" charset="0"/>
                        </a:rPr>
                        <a:t>SIM OTA </a:t>
                      </a:r>
                      <a:endParaRPr lang="he-IL" dirty="0">
                        <a:ln>
                          <a:solidFill>
                            <a:srgbClr val="00729A"/>
                          </a:solidFill>
                        </a:ln>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745791"/>
                    </a:solidFill>
                  </a:tcPr>
                </a:tc>
                <a:tc>
                  <a:txBody>
                    <a:bodyPr/>
                    <a:lstStyle/>
                    <a:p>
                      <a:pPr algn="ctr" rtl="1"/>
                      <a:r>
                        <a:rPr lang="en-US" sz="1800" dirty="0" smtClean="0">
                          <a:latin typeface="DINComp" panose="020B0504020101020102" pitchFamily="34" charset="0"/>
                          <a:cs typeface="DINComp" panose="020B0504020101020102" pitchFamily="34" charset="0"/>
                        </a:rPr>
                        <a:t>Device Management </a:t>
                      </a:r>
                      <a:endParaRPr lang="he-IL" dirty="0">
                        <a:ln>
                          <a:solidFill>
                            <a:srgbClr val="00729A"/>
                          </a:solidFill>
                        </a:ln>
                      </a:endParaRPr>
                    </a:p>
                  </a:txBody>
                  <a:tcPr anchor="ct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solidFill>
                        <a:srgbClr val="00729A"/>
                      </a:solidFill>
                      <a:prstDash val="solid"/>
                      <a:round/>
                      <a:headEnd type="none" w="med" len="med"/>
                      <a:tailEnd type="none" w="med" len="med"/>
                    </a:lnT>
                    <a:lnB w="12700" cap="flat" cmpd="sng" algn="ctr">
                      <a:noFill/>
                      <a:prstDash val="solid"/>
                      <a:round/>
                      <a:headEnd type="none" w="med" len="med"/>
                      <a:tailEnd type="none" w="med" len="med"/>
                    </a:lnB>
                    <a:solidFill>
                      <a:srgbClr val="745791"/>
                    </a:solidFill>
                  </a:tcPr>
                </a:tc>
              </a:tr>
              <a:tr h="312420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latin typeface="DINComp" panose="020B0504020101020102" pitchFamily="34" charset="0"/>
                          <a:cs typeface="DINComp" panose="020B0504020101020102" pitchFamily="34" charset="0"/>
                        </a:rPr>
                        <a:t>Advanced Service Provisioning and Parameter Activation system for CDMA network</a:t>
                      </a:r>
                      <a:endParaRPr lang="he-IL" dirty="0">
                        <a:ln>
                          <a:solidFill>
                            <a:srgbClr val="00729A"/>
                          </a:solidFill>
                        </a:ln>
                      </a:endParaRP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r>
                        <a:rPr lang="en-US" sz="1800" dirty="0" smtClean="0">
                          <a:latin typeface="DINComp" panose="020B0504020101020102" pitchFamily="34" charset="0"/>
                          <a:cs typeface="DINComp" panose="020B0504020101020102" pitchFamily="34" charset="0"/>
                        </a:rPr>
                        <a:t>Enables remote over-the-air management of files and applets on the SIMs within a network.</a:t>
                      </a: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c>
                  <a:txBody>
                    <a:bodyPr/>
                    <a:lstStyle/>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endParaRPr lang="en-US" sz="1800" dirty="0" smtClean="0">
                        <a:latin typeface="DINComp" panose="020B0504020101020102" pitchFamily="34" charset="0"/>
                        <a:cs typeface="DINComp" panose="020B0504020101020102" pitchFamily="34" charset="0"/>
                      </a:endParaRPr>
                    </a:p>
                    <a:p>
                      <a:pPr marL="0" indent="0" algn="ctr" rtl="0">
                        <a:buFont typeface="Arial" panose="020B0604020202020204" pitchFamily="34" charset="0"/>
                        <a:buNone/>
                      </a:pPr>
                      <a:r>
                        <a:rPr lang="en-US" sz="1800" dirty="0" smtClean="0">
                          <a:latin typeface="DINComp" panose="020B0504020101020102" pitchFamily="34" charset="0"/>
                          <a:cs typeface="DINComp" panose="020B0504020101020102" pitchFamily="34" charset="0"/>
                        </a:rPr>
                        <a:t>Proactively and remotely supports subscribers throughout entire device lifecycle</a:t>
                      </a:r>
                    </a:p>
                  </a:txBody>
                  <a:tcPr>
                    <a:lnL w="12700" cap="flat" cmpd="sng" algn="ctr">
                      <a:solidFill>
                        <a:srgbClr val="00729A"/>
                      </a:solidFill>
                      <a:prstDash val="solid"/>
                      <a:round/>
                      <a:headEnd type="none" w="med" len="med"/>
                      <a:tailEnd type="none" w="med" len="med"/>
                    </a:lnL>
                    <a:lnR w="12700" cap="flat" cmpd="sng" algn="ctr">
                      <a:solidFill>
                        <a:srgbClr val="00729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29A"/>
                      </a:solidFill>
                      <a:prstDash val="solid"/>
                      <a:round/>
                      <a:headEnd type="none" w="med" len="med"/>
                      <a:tailEnd type="none" w="med" len="med"/>
                    </a:lnB>
                    <a:no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492500"/>
            <a:ext cx="1016000" cy="10033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840" y="3492500"/>
            <a:ext cx="1016000" cy="1003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0" y="3492500"/>
            <a:ext cx="1016000" cy="1003300"/>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2102</TotalTime>
  <Pages>0</Pages>
  <Words>1040</Words>
  <Characters>0</Characters>
  <Application>Microsoft Office PowerPoint</Application>
  <PresentationFormat>Custom</PresentationFormat>
  <Lines>0</Lines>
  <Paragraphs>346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vt:lpstr>
      <vt:lpstr>Company Presentation</vt:lpstr>
      <vt:lpstr>PowerPoint Presentation</vt:lpstr>
      <vt:lpstr>Company Overview</vt:lpstr>
      <vt:lpstr>Mission Statement</vt:lpstr>
      <vt:lpstr>PowerPoint Presentation</vt:lpstr>
      <vt:lpstr>Varied, Innovative Portfolio</vt:lpstr>
      <vt:lpstr>Competitive Edge</vt:lpstr>
      <vt:lpstr>CanVAS - Cloud-Based Value Added Services </vt:lpstr>
      <vt:lpstr>MDM+ - Touchpoint for SIM &amp; Device Management</vt:lpstr>
      <vt:lpstr>Innovation LAB – The Future of Telecom</vt:lpstr>
      <vt:lpstr>PowerPoint Presentation</vt:lpstr>
      <vt:lpstr>PowerPoint Presentation</vt:lpstr>
      <vt:lpstr>Support &amp; Professional Services</vt:lpstr>
      <vt:lpstr>Unified, Versatile Management System</vt:lpstr>
      <vt:lpstr>PowerPoint Presentation</vt:lpstr>
      <vt:lpstr>Leading Customers</vt:lpstr>
      <vt:lpstr>Select Customers</vt:lpstr>
      <vt:lpstr>Case Studies</vt:lpstr>
      <vt:lpstr>What Our Customers Say</vt:lpstr>
      <vt:lpstr>In the Press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Effi Goren</dc:creator>
  <cp:lastModifiedBy>Alon AR. Roth</cp:lastModifiedBy>
  <cp:revision>505</cp:revision>
  <dcterms:modified xsi:type="dcterms:W3CDTF">2015-07-12T10:58:09Z</dcterms:modified>
</cp:coreProperties>
</file>