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sldIdLst>
    <p:sldId id="256" r:id="rId2"/>
    <p:sldId id="359" r:id="rId3"/>
    <p:sldId id="361" r:id="rId4"/>
    <p:sldId id="414" r:id="rId5"/>
    <p:sldId id="404" r:id="rId6"/>
    <p:sldId id="406" r:id="rId7"/>
    <p:sldId id="409" r:id="rId8"/>
    <p:sldId id="418" r:id="rId9"/>
    <p:sldId id="419" r:id="rId10"/>
    <p:sldId id="420" r:id="rId11"/>
    <p:sldId id="421" r:id="rId12"/>
    <p:sldId id="415" r:id="rId13"/>
    <p:sldId id="422" r:id="rId14"/>
    <p:sldId id="405" r:id="rId15"/>
    <p:sldId id="363" r:id="rId16"/>
    <p:sldId id="400" r:id="rId17"/>
    <p:sldId id="391" r:id="rId18"/>
    <p:sldId id="416" r:id="rId19"/>
    <p:sldId id="417" r:id="rId20"/>
    <p:sldId id="357" r:id="rId21"/>
    <p:sldId id="392" r:id="rId22"/>
    <p:sldId id="395" r:id="rId23"/>
    <p:sldId id="358" r:id="rId24"/>
    <p:sldId id="360" r:id="rId25"/>
    <p:sldId id="413" r:id="rId26"/>
    <p:sldId id="265" r:id="rId2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4D4"/>
    <a:srgbClr val="8566A1"/>
    <a:srgbClr val="7B31CD"/>
    <a:srgbClr val="B4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7105" autoAdjust="0"/>
  </p:normalViewPr>
  <p:slideViewPr>
    <p:cSldViewPr>
      <p:cViewPr>
        <p:scale>
          <a:sx n="70" d="100"/>
          <a:sy n="70" d="100"/>
        </p:scale>
        <p:origin x="-1962" y="-51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086574-747C-457F-8079-A0D0ABACAAB6}" type="datetimeFigureOut">
              <a:rPr lang="en-US"/>
              <a:pPr>
                <a:defRPr/>
              </a:pPr>
              <a:t>7/14/2015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E0A435-E52C-48C3-B978-44FABBA67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42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4EAC6-E411-4E46-B5F4-70F624F8A930}" type="slidenum">
              <a:rPr lang="he-IL" altLang="en-US"/>
              <a:pPr/>
              <a:t>14</a:t>
            </a:fld>
            <a:endParaRPr lang="en-US" altLang="en-US" dirty="0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610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NFC TSM (Trusted Security Manager) – something that should be in an OTA system. We need to provide the means for and operator to enable NFC applications, basically this is a broker for 3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party bodies (for example banks, credit cards, bus companies) – to access the OTA platform in a secure way, from one central managed system. It includes: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to end security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Specified web services to do pre-defined task (i.e. enable/disable of services)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lifecycle management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management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M2M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might need to think of the M2M aspects as part of the OTA platform, but not just for SIM cards necessarily, but about the whole thing. This is a more general thing and might be out of OTA scope, but completion does mention M2M as part of their capabilities.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 idea – is mine, not from market/completion,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SIM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about doing something like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mailbox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 – Dynamic SIM. If a card was not active for X months, it will be automatically deleted, and will not be counted for licensing purposes. The difference is that a card cannot be generated automatically (like a mailbox) – since cards must be pre-provisioned in order for the OTA platform to be able to speak with them. Still, such “auto-delete” policy might be appealing for customers, takes some of the management pressure of their IT guys.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ideas worth remembering when talking about OTA features: On-Demand activation (like Joaquin always talks in Latin America), MNO control for MVNOs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0A435-E52C-48C3-B978-44FABBA6766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8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31427-469D-4C84-9A22-5125F4DBA508}" type="slidenum">
              <a:rPr lang="ar-SA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65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562100"/>
            <a:ext cx="13309600" cy="1141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4"/>
          <p:cNvSpPr>
            <a:spLocks/>
          </p:cNvSpPr>
          <p:nvPr userDrawn="1"/>
        </p:nvSpPr>
        <p:spPr bwMode="auto">
          <a:xfrm>
            <a:off x="1435100" y="4394200"/>
            <a:ext cx="342900" cy="342900"/>
          </a:xfrm>
          <a:prstGeom prst="ellipse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" name="Rectangle 5"/>
          <p:cNvSpPr>
            <a:spLocks/>
          </p:cNvSpPr>
          <p:nvPr userDrawn="1"/>
        </p:nvSpPr>
        <p:spPr bwMode="auto">
          <a:xfrm>
            <a:off x="1473200" y="4400550"/>
            <a:ext cx="26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FFFF"/>
                </a:solidFill>
                <a:latin typeface="DINComp" pitchFamily="34" charset="0"/>
                <a:ea typeface="DIN-BoldAlternate" charset="0"/>
                <a:cs typeface="DINComp" pitchFamily="34" charset="0"/>
                <a:sym typeface="DIN-BoldAlternate" charset="0"/>
              </a:rPr>
              <a:t>2</a:t>
            </a:r>
          </a:p>
        </p:txBody>
      </p:sp>
      <p:sp>
        <p:nvSpPr>
          <p:cNvPr id="6" name="Oval 6"/>
          <p:cNvSpPr>
            <a:spLocks/>
          </p:cNvSpPr>
          <p:nvPr userDrawn="1"/>
        </p:nvSpPr>
        <p:spPr bwMode="auto">
          <a:xfrm>
            <a:off x="1447800" y="4978400"/>
            <a:ext cx="342900" cy="342900"/>
          </a:xfrm>
          <a:prstGeom prst="ellipse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Rectangle 7"/>
          <p:cNvSpPr>
            <a:spLocks/>
          </p:cNvSpPr>
          <p:nvPr userDrawn="1"/>
        </p:nvSpPr>
        <p:spPr bwMode="auto">
          <a:xfrm>
            <a:off x="1485900" y="4972050"/>
            <a:ext cx="26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FFFF"/>
                </a:solidFill>
                <a:latin typeface="DINComp" pitchFamily="34" charset="0"/>
                <a:ea typeface="DIN-BoldAlternate" charset="0"/>
                <a:cs typeface="DINComp" pitchFamily="34" charset="0"/>
                <a:sym typeface="DIN-BoldAlternate" charset="0"/>
              </a:rPr>
              <a:t>3</a:t>
            </a:r>
          </a:p>
        </p:txBody>
      </p:sp>
      <p:sp>
        <p:nvSpPr>
          <p:cNvPr id="8" name="Rectangle 8"/>
          <p:cNvSpPr>
            <a:spLocks/>
          </p:cNvSpPr>
          <p:nvPr userDrawn="1"/>
        </p:nvSpPr>
        <p:spPr bwMode="auto">
          <a:xfrm>
            <a:off x="1397000" y="2032000"/>
            <a:ext cx="1046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4800" dirty="0">
                <a:solidFill>
                  <a:srgbClr val="FFFFFF"/>
                </a:solidFill>
                <a:latin typeface="DINComp" pitchFamily="34" charset="0"/>
                <a:ea typeface="DIN-RegularAlternate" charset="0"/>
                <a:cs typeface="DINComp" pitchFamily="34" charset="0"/>
                <a:sym typeface="DIN-RegularAlternate" charset="0"/>
              </a:rPr>
              <a:t>Agenda</a:t>
            </a:r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1384300" y="3060700"/>
            <a:ext cx="4246563" cy="0"/>
          </a:xfrm>
          <a:prstGeom prst="line">
            <a:avLst/>
          </a:prstGeom>
          <a:noFill/>
          <a:ln w="25400" cap="rnd">
            <a:solidFill>
              <a:srgbClr val="F8FC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grpSp>
        <p:nvGrpSpPr>
          <p:cNvPr id="10" name="Group 10"/>
          <p:cNvGrpSpPr>
            <a:grpSpLocks/>
          </p:cNvGrpSpPr>
          <p:nvPr userDrawn="1"/>
        </p:nvGrpSpPr>
        <p:grpSpPr bwMode="auto">
          <a:xfrm>
            <a:off x="1422400" y="3771900"/>
            <a:ext cx="342900" cy="374650"/>
            <a:chOff x="1422400" y="3771900"/>
            <a:chExt cx="342900" cy="374650"/>
          </a:xfrm>
        </p:grpSpPr>
        <p:sp>
          <p:nvSpPr>
            <p:cNvPr id="11" name="Oval 11"/>
            <p:cNvSpPr>
              <a:spLocks/>
            </p:cNvSpPr>
            <p:nvPr userDrawn="1"/>
          </p:nvSpPr>
          <p:spPr bwMode="auto">
            <a:xfrm>
              <a:off x="1422400" y="3771900"/>
              <a:ext cx="342900" cy="342900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2" name="Rectangle 12"/>
            <p:cNvSpPr>
              <a:spLocks/>
            </p:cNvSpPr>
            <p:nvPr userDrawn="1"/>
          </p:nvSpPr>
          <p:spPr bwMode="auto">
            <a:xfrm>
              <a:off x="1447800" y="3778250"/>
              <a:ext cx="2667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FFFFFF"/>
                  </a:solidFill>
                  <a:latin typeface="DINComp" pitchFamily="34" charset="0"/>
                  <a:ea typeface="DIN-BoldAlternate" charset="0"/>
                  <a:cs typeface="DINComp" pitchFamily="34" charset="0"/>
                  <a:sym typeface="DIN-BoldAlternate" charset="0"/>
                </a:rPr>
                <a:t>1</a:t>
              </a:r>
            </a:p>
          </p:txBody>
        </p:sp>
      </p:grpSp>
      <p:sp>
        <p:nvSpPr>
          <p:cNvPr id="13" name="Oval 6"/>
          <p:cNvSpPr>
            <a:spLocks/>
          </p:cNvSpPr>
          <p:nvPr userDrawn="1"/>
        </p:nvSpPr>
        <p:spPr bwMode="auto">
          <a:xfrm>
            <a:off x="1435100" y="5505450"/>
            <a:ext cx="342900" cy="342900"/>
          </a:xfrm>
          <a:prstGeom prst="ellipse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4" name="Rectangle 7"/>
          <p:cNvSpPr>
            <a:spLocks/>
          </p:cNvSpPr>
          <p:nvPr userDrawn="1"/>
        </p:nvSpPr>
        <p:spPr bwMode="auto">
          <a:xfrm>
            <a:off x="1473200" y="5499100"/>
            <a:ext cx="266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FFFF"/>
                </a:solidFill>
                <a:latin typeface="DINComp" pitchFamily="34" charset="0"/>
                <a:ea typeface="DIN-BoldAlternate" charset="0"/>
                <a:cs typeface="DINComp" pitchFamily="34" charset="0"/>
                <a:sym typeface="DIN-BoldAlternate" charset="0"/>
              </a:rPr>
              <a:t>4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549400" y="3657600"/>
            <a:ext cx="5791200" cy="3556000"/>
          </a:xfrm>
          <a:prstGeom prst="rect">
            <a:avLst/>
          </a:prstGeom>
        </p:spPr>
        <p:txBody>
          <a:bodyPr/>
          <a:lstStyle>
            <a:lvl1pPr marL="3175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3800" kern="1200" dirty="0" smtClean="0">
                <a:solidFill>
                  <a:srgbClr val="B8DFFF"/>
                </a:solidFill>
                <a:latin typeface="DINComp" pitchFamily="34" charset="0"/>
                <a:ea typeface="DIN-RegularAlternate" charset="0"/>
                <a:cs typeface="DINComp" pitchFamily="34" charset="0"/>
                <a:sym typeface="DIN-RegularAlternate" charset="0"/>
              </a:defRPr>
            </a:lvl1pPr>
          </a:lstStyle>
          <a:p>
            <a:pPr lvl="0"/>
            <a:r>
              <a:rPr lang="en-US" dirty="0" smtClean="0">
                <a:sym typeface="DIN-RegularAlternate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DIN-RegularAlternate" charset="0"/>
              </a:rPr>
              <a:t>Second level</a:t>
            </a:r>
          </a:p>
          <a:p>
            <a:pPr lvl="2"/>
            <a:r>
              <a:rPr lang="en-US" dirty="0" smtClean="0">
                <a:sym typeface="DIN-RegularAlternate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94932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0"/>
            <a:ext cx="13004800" cy="2106613"/>
          </a:xfrm>
          <a:custGeom>
            <a:avLst/>
            <a:gdLst>
              <a:gd name="T0" fmla="*/ 0 w 1944"/>
              <a:gd name="T1" fmla="*/ 0 h 493"/>
              <a:gd name="T2" fmla="*/ 0 w 1944"/>
              <a:gd name="T3" fmla="*/ 493 h 493"/>
              <a:gd name="T4" fmla="*/ 1944 w 1944"/>
              <a:gd name="T5" fmla="*/ 417 h 493"/>
              <a:gd name="T6" fmla="*/ 1944 w 1944"/>
              <a:gd name="T7" fmla="*/ 0 h 493"/>
              <a:gd name="T8" fmla="*/ 0 w 1944"/>
              <a:gd name="T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4" h="493">
                <a:moveTo>
                  <a:pt x="0" y="0"/>
                </a:moveTo>
                <a:cubicBezTo>
                  <a:pt x="0" y="493"/>
                  <a:pt x="0" y="493"/>
                  <a:pt x="0" y="493"/>
                </a:cubicBezTo>
                <a:cubicBezTo>
                  <a:pt x="736" y="359"/>
                  <a:pt x="1422" y="369"/>
                  <a:pt x="1944" y="417"/>
                </a:cubicBezTo>
                <a:cubicBezTo>
                  <a:pt x="1944" y="0"/>
                  <a:pt x="1944" y="0"/>
                  <a:pt x="194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965200"/>
            <a:ext cx="12990513" cy="962025"/>
          </a:xfrm>
          <a:custGeom>
            <a:avLst/>
            <a:gdLst>
              <a:gd name="T0" fmla="*/ 0 w 2448"/>
              <a:gd name="T1" fmla="*/ 225 h 225"/>
              <a:gd name="T2" fmla="*/ 2448 w 2448"/>
              <a:gd name="T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25">
                <a:moveTo>
                  <a:pt x="0" y="225"/>
                </a:moveTo>
                <a:cubicBezTo>
                  <a:pt x="937" y="0"/>
                  <a:pt x="1829" y="24"/>
                  <a:pt x="2448" y="9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884238"/>
            <a:ext cx="12990513" cy="1149350"/>
          </a:xfrm>
          <a:custGeom>
            <a:avLst/>
            <a:gdLst>
              <a:gd name="T0" fmla="*/ 0 w 2448"/>
              <a:gd name="T1" fmla="*/ 269 h 269"/>
              <a:gd name="T2" fmla="*/ 2448 w 2448"/>
              <a:gd name="T3" fmla="*/ 47 h 2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69">
                <a:moveTo>
                  <a:pt x="0" y="269"/>
                </a:moveTo>
                <a:cubicBezTo>
                  <a:pt x="927" y="9"/>
                  <a:pt x="1821" y="0"/>
                  <a:pt x="2448" y="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725488"/>
            <a:ext cx="12990513" cy="1058862"/>
          </a:xfrm>
          <a:custGeom>
            <a:avLst/>
            <a:gdLst>
              <a:gd name="T0" fmla="*/ 2448 w 2448"/>
              <a:gd name="T1" fmla="*/ 56 h 248"/>
              <a:gd name="T2" fmla="*/ 0 w 2448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2448" y="56"/>
                </a:moveTo>
                <a:cubicBezTo>
                  <a:pt x="1822" y="1"/>
                  <a:pt x="929" y="0"/>
                  <a:pt x="0" y="2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884238"/>
            <a:ext cx="12990513" cy="1052512"/>
          </a:xfrm>
          <a:custGeom>
            <a:avLst/>
            <a:gdLst>
              <a:gd name="T0" fmla="*/ 0 w 2448"/>
              <a:gd name="T1" fmla="*/ 246 h 246"/>
              <a:gd name="T2" fmla="*/ 2448 w 2448"/>
              <a:gd name="T3" fmla="*/ 59 h 2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6">
                <a:moveTo>
                  <a:pt x="0" y="246"/>
                </a:moveTo>
                <a:cubicBezTo>
                  <a:pt x="930" y="0"/>
                  <a:pt x="1822" y="3"/>
                  <a:pt x="2448" y="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1050925"/>
            <a:ext cx="12990513" cy="1058863"/>
          </a:xfrm>
          <a:custGeom>
            <a:avLst/>
            <a:gdLst>
              <a:gd name="T0" fmla="*/ 0 w 2448"/>
              <a:gd name="T1" fmla="*/ 248 h 248"/>
              <a:gd name="T2" fmla="*/ 2448 w 2448"/>
              <a:gd name="T3" fmla="*/ 55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0" y="248"/>
                </a:moveTo>
                <a:cubicBezTo>
                  <a:pt x="929" y="0"/>
                  <a:pt x="1821" y="1"/>
                  <a:pt x="2448" y="5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38" y="9077325"/>
            <a:ext cx="969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>
            <a:fillRect/>
          </a:stretch>
        </p:blipFill>
        <p:spPr bwMode="auto">
          <a:xfrm>
            <a:off x="11772900" y="8709025"/>
            <a:ext cx="12477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0"/>
            <a:ext cx="13004800" cy="2106613"/>
          </a:xfrm>
          <a:custGeom>
            <a:avLst/>
            <a:gdLst>
              <a:gd name="T0" fmla="*/ 0 w 1944"/>
              <a:gd name="T1" fmla="*/ 0 h 493"/>
              <a:gd name="T2" fmla="*/ 0 w 1944"/>
              <a:gd name="T3" fmla="*/ 493 h 493"/>
              <a:gd name="T4" fmla="*/ 1944 w 1944"/>
              <a:gd name="T5" fmla="*/ 417 h 493"/>
              <a:gd name="T6" fmla="*/ 1944 w 1944"/>
              <a:gd name="T7" fmla="*/ 0 h 493"/>
              <a:gd name="T8" fmla="*/ 0 w 1944"/>
              <a:gd name="T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4" h="493">
                <a:moveTo>
                  <a:pt x="0" y="0"/>
                </a:moveTo>
                <a:cubicBezTo>
                  <a:pt x="0" y="493"/>
                  <a:pt x="0" y="493"/>
                  <a:pt x="0" y="493"/>
                </a:cubicBezTo>
                <a:cubicBezTo>
                  <a:pt x="736" y="359"/>
                  <a:pt x="1422" y="369"/>
                  <a:pt x="1944" y="417"/>
                </a:cubicBezTo>
                <a:cubicBezTo>
                  <a:pt x="1944" y="0"/>
                  <a:pt x="1944" y="0"/>
                  <a:pt x="194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965200"/>
            <a:ext cx="12990513" cy="962025"/>
          </a:xfrm>
          <a:custGeom>
            <a:avLst/>
            <a:gdLst>
              <a:gd name="T0" fmla="*/ 0 w 2448"/>
              <a:gd name="T1" fmla="*/ 225 h 225"/>
              <a:gd name="T2" fmla="*/ 2448 w 2448"/>
              <a:gd name="T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25">
                <a:moveTo>
                  <a:pt x="0" y="225"/>
                </a:moveTo>
                <a:cubicBezTo>
                  <a:pt x="937" y="0"/>
                  <a:pt x="1829" y="24"/>
                  <a:pt x="2448" y="9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884238"/>
            <a:ext cx="12990513" cy="1149350"/>
          </a:xfrm>
          <a:custGeom>
            <a:avLst/>
            <a:gdLst>
              <a:gd name="T0" fmla="*/ 0 w 2448"/>
              <a:gd name="T1" fmla="*/ 269 h 269"/>
              <a:gd name="T2" fmla="*/ 2448 w 2448"/>
              <a:gd name="T3" fmla="*/ 47 h 2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69">
                <a:moveTo>
                  <a:pt x="0" y="269"/>
                </a:moveTo>
                <a:cubicBezTo>
                  <a:pt x="927" y="9"/>
                  <a:pt x="1821" y="0"/>
                  <a:pt x="2448" y="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725488"/>
            <a:ext cx="12990513" cy="1058862"/>
          </a:xfrm>
          <a:custGeom>
            <a:avLst/>
            <a:gdLst>
              <a:gd name="T0" fmla="*/ 2448 w 2448"/>
              <a:gd name="T1" fmla="*/ 56 h 248"/>
              <a:gd name="T2" fmla="*/ 0 w 2448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2448" y="56"/>
                </a:moveTo>
                <a:cubicBezTo>
                  <a:pt x="1822" y="1"/>
                  <a:pt x="929" y="0"/>
                  <a:pt x="0" y="2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884238"/>
            <a:ext cx="12990513" cy="1052512"/>
          </a:xfrm>
          <a:custGeom>
            <a:avLst/>
            <a:gdLst>
              <a:gd name="T0" fmla="*/ 0 w 2448"/>
              <a:gd name="T1" fmla="*/ 246 h 246"/>
              <a:gd name="T2" fmla="*/ 2448 w 2448"/>
              <a:gd name="T3" fmla="*/ 59 h 2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6">
                <a:moveTo>
                  <a:pt x="0" y="246"/>
                </a:moveTo>
                <a:cubicBezTo>
                  <a:pt x="930" y="0"/>
                  <a:pt x="1822" y="3"/>
                  <a:pt x="2448" y="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1050925"/>
            <a:ext cx="12990513" cy="1058863"/>
          </a:xfrm>
          <a:custGeom>
            <a:avLst/>
            <a:gdLst>
              <a:gd name="T0" fmla="*/ 0 w 2448"/>
              <a:gd name="T1" fmla="*/ 248 h 248"/>
              <a:gd name="T2" fmla="*/ 2448 w 2448"/>
              <a:gd name="T3" fmla="*/ 55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0" y="248"/>
                </a:moveTo>
                <a:cubicBezTo>
                  <a:pt x="929" y="0"/>
                  <a:pt x="1821" y="1"/>
                  <a:pt x="2448" y="5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38" y="9077325"/>
            <a:ext cx="969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>
            <a:fillRect/>
          </a:stretch>
        </p:blipFill>
        <p:spPr bwMode="auto">
          <a:xfrm>
            <a:off x="11772900" y="8709025"/>
            <a:ext cx="12477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13004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63" y="279400"/>
            <a:ext cx="16081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 algn="l"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>
            <a:lvl1pPr>
              <a:defRPr lang="en-US" sz="3200" kern="1200" dirty="0" smtClean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>
              <a:defRPr lang="en-US" sz="3200" kern="1200" dirty="0" smtClean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2pPr>
            <a:lvl3pPr>
              <a:defRPr lang="en-US" sz="3000" kern="1200" dirty="0" smtClean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3pPr>
            <a:lvl4pPr>
              <a:defRPr lang="en-US" sz="2800" kern="1200" dirty="0" smtClean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4pPr>
            <a:lvl5pPr>
              <a:defRPr lang="en-US" sz="2800" kern="1200" dirty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322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38" y="9074150"/>
            <a:ext cx="969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>
            <a:fillRect/>
          </a:stretch>
        </p:blipFill>
        <p:spPr bwMode="auto">
          <a:xfrm>
            <a:off x="11772900" y="8709025"/>
            <a:ext cx="12477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prstClr val="black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fld id="{5F92FF21-9C62-480D-A71A-FAF166B89C76}" type="datetime1">
              <a:rPr lang="en-US"/>
              <a:pPr>
                <a:defRPr/>
              </a:pPr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 sz="2600">
                <a:solidFill>
                  <a:prstClr val="black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prstClr val="black"/>
                </a:solidFill>
                <a:ea typeface="ＭＳ Ｐゴシック" pitchFamily="-108" charset="-128"/>
              </a:defRPr>
            </a:lvl1pPr>
          </a:lstStyle>
          <a:p>
            <a:pPr>
              <a:defRPr/>
            </a:pPr>
            <a:fld id="{CE271D8C-CE72-4FA7-A339-0396F0F47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7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0"/>
            <a:ext cx="13004800" cy="2106613"/>
          </a:xfrm>
          <a:custGeom>
            <a:avLst/>
            <a:gdLst>
              <a:gd name="T0" fmla="*/ 0 w 1944"/>
              <a:gd name="T1" fmla="*/ 0 h 493"/>
              <a:gd name="T2" fmla="*/ 0 w 1944"/>
              <a:gd name="T3" fmla="*/ 493 h 493"/>
              <a:gd name="T4" fmla="*/ 1944 w 1944"/>
              <a:gd name="T5" fmla="*/ 417 h 493"/>
              <a:gd name="T6" fmla="*/ 1944 w 1944"/>
              <a:gd name="T7" fmla="*/ 0 h 493"/>
              <a:gd name="T8" fmla="*/ 0 w 1944"/>
              <a:gd name="T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4" h="493">
                <a:moveTo>
                  <a:pt x="0" y="0"/>
                </a:moveTo>
                <a:cubicBezTo>
                  <a:pt x="0" y="493"/>
                  <a:pt x="0" y="493"/>
                  <a:pt x="0" y="493"/>
                </a:cubicBezTo>
                <a:cubicBezTo>
                  <a:pt x="736" y="359"/>
                  <a:pt x="1422" y="369"/>
                  <a:pt x="1944" y="417"/>
                </a:cubicBezTo>
                <a:cubicBezTo>
                  <a:pt x="1944" y="0"/>
                  <a:pt x="1944" y="0"/>
                  <a:pt x="194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965200"/>
            <a:ext cx="12990513" cy="962025"/>
          </a:xfrm>
          <a:custGeom>
            <a:avLst/>
            <a:gdLst>
              <a:gd name="T0" fmla="*/ 0 w 2448"/>
              <a:gd name="T1" fmla="*/ 225 h 225"/>
              <a:gd name="T2" fmla="*/ 2448 w 2448"/>
              <a:gd name="T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25">
                <a:moveTo>
                  <a:pt x="0" y="225"/>
                </a:moveTo>
                <a:cubicBezTo>
                  <a:pt x="937" y="0"/>
                  <a:pt x="1829" y="24"/>
                  <a:pt x="2448" y="9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884238"/>
            <a:ext cx="12990513" cy="1149350"/>
          </a:xfrm>
          <a:custGeom>
            <a:avLst/>
            <a:gdLst>
              <a:gd name="T0" fmla="*/ 0 w 2448"/>
              <a:gd name="T1" fmla="*/ 269 h 269"/>
              <a:gd name="T2" fmla="*/ 2448 w 2448"/>
              <a:gd name="T3" fmla="*/ 47 h 2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69">
                <a:moveTo>
                  <a:pt x="0" y="269"/>
                </a:moveTo>
                <a:cubicBezTo>
                  <a:pt x="927" y="9"/>
                  <a:pt x="1821" y="0"/>
                  <a:pt x="2448" y="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725488"/>
            <a:ext cx="12990513" cy="1058862"/>
          </a:xfrm>
          <a:custGeom>
            <a:avLst/>
            <a:gdLst>
              <a:gd name="T0" fmla="*/ 2448 w 2448"/>
              <a:gd name="T1" fmla="*/ 56 h 248"/>
              <a:gd name="T2" fmla="*/ 0 w 2448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2448" y="56"/>
                </a:moveTo>
                <a:cubicBezTo>
                  <a:pt x="1822" y="1"/>
                  <a:pt x="929" y="0"/>
                  <a:pt x="0" y="2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884238"/>
            <a:ext cx="12990513" cy="1052512"/>
          </a:xfrm>
          <a:custGeom>
            <a:avLst/>
            <a:gdLst>
              <a:gd name="T0" fmla="*/ 0 w 2448"/>
              <a:gd name="T1" fmla="*/ 246 h 246"/>
              <a:gd name="T2" fmla="*/ 2448 w 2448"/>
              <a:gd name="T3" fmla="*/ 59 h 2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6">
                <a:moveTo>
                  <a:pt x="0" y="246"/>
                </a:moveTo>
                <a:cubicBezTo>
                  <a:pt x="930" y="0"/>
                  <a:pt x="1822" y="3"/>
                  <a:pt x="2448" y="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1050925"/>
            <a:ext cx="12990513" cy="1058863"/>
          </a:xfrm>
          <a:custGeom>
            <a:avLst/>
            <a:gdLst>
              <a:gd name="T0" fmla="*/ 0 w 2448"/>
              <a:gd name="T1" fmla="*/ 248 h 248"/>
              <a:gd name="T2" fmla="*/ 2448 w 2448"/>
              <a:gd name="T3" fmla="*/ 55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0" y="248"/>
                </a:moveTo>
                <a:cubicBezTo>
                  <a:pt x="929" y="0"/>
                  <a:pt x="1821" y="1"/>
                  <a:pt x="2448" y="5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38" y="9077325"/>
            <a:ext cx="969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>
            <a:fillRect/>
          </a:stretch>
        </p:blipFill>
        <p:spPr bwMode="auto">
          <a:xfrm>
            <a:off x="11772900" y="8709025"/>
            <a:ext cx="12477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0"/>
            <a:ext cx="13004800" cy="2106613"/>
          </a:xfrm>
          <a:custGeom>
            <a:avLst/>
            <a:gdLst>
              <a:gd name="T0" fmla="*/ 0 w 1944"/>
              <a:gd name="T1" fmla="*/ 0 h 493"/>
              <a:gd name="T2" fmla="*/ 0 w 1944"/>
              <a:gd name="T3" fmla="*/ 493 h 493"/>
              <a:gd name="T4" fmla="*/ 1944 w 1944"/>
              <a:gd name="T5" fmla="*/ 417 h 493"/>
              <a:gd name="T6" fmla="*/ 1944 w 1944"/>
              <a:gd name="T7" fmla="*/ 0 h 493"/>
              <a:gd name="T8" fmla="*/ 0 w 1944"/>
              <a:gd name="T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4" h="493">
                <a:moveTo>
                  <a:pt x="0" y="0"/>
                </a:moveTo>
                <a:cubicBezTo>
                  <a:pt x="0" y="493"/>
                  <a:pt x="0" y="493"/>
                  <a:pt x="0" y="493"/>
                </a:cubicBezTo>
                <a:cubicBezTo>
                  <a:pt x="736" y="359"/>
                  <a:pt x="1422" y="369"/>
                  <a:pt x="1944" y="417"/>
                </a:cubicBezTo>
                <a:cubicBezTo>
                  <a:pt x="1944" y="0"/>
                  <a:pt x="1944" y="0"/>
                  <a:pt x="194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965200"/>
            <a:ext cx="12990513" cy="962025"/>
          </a:xfrm>
          <a:custGeom>
            <a:avLst/>
            <a:gdLst>
              <a:gd name="T0" fmla="*/ 0 w 2448"/>
              <a:gd name="T1" fmla="*/ 225 h 225"/>
              <a:gd name="T2" fmla="*/ 2448 w 2448"/>
              <a:gd name="T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25">
                <a:moveTo>
                  <a:pt x="0" y="225"/>
                </a:moveTo>
                <a:cubicBezTo>
                  <a:pt x="937" y="0"/>
                  <a:pt x="1829" y="24"/>
                  <a:pt x="2448" y="9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884238"/>
            <a:ext cx="12990513" cy="1149350"/>
          </a:xfrm>
          <a:custGeom>
            <a:avLst/>
            <a:gdLst>
              <a:gd name="T0" fmla="*/ 0 w 2448"/>
              <a:gd name="T1" fmla="*/ 269 h 269"/>
              <a:gd name="T2" fmla="*/ 2448 w 2448"/>
              <a:gd name="T3" fmla="*/ 47 h 2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69">
                <a:moveTo>
                  <a:pt x="0" y="269"/>
                </a:moveTo>
                <a:cubicBezTo>
                  <a:pt x="927" y="9"/>
                  <a:pt x="1821" y="0"/>
                  <a:pt x="2448" y="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725488"/>
            <a:ext cx="12990513" cy="1058862"/>
          </a:xfrm>
          <a:custGeom>
            <a:avLst/>
            <a:gdLst>
              <a:gd name="T0" fmla="*/ 2448 w 2448"/>
              <a:gd name="T1" fmla="*/ 56 h 248"/>
              <a:gd name="T2" fmla="*/ 0 w 2448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2448" y="56"/>
                </a:moveTo>
                <a:cubicBezTo>
                  <a:pt x="1822" y="1"/>
                  <a:pt x="929" y="0"/>
                  <a:pt x="0" y="2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884238"/>
            <a:ext cx="12990513" cy="1052512"/>
          </a:xfrm>
          <a:custGeom>
            <a:avLst/>
            <a:gdLst>
              <a:gd name="T0" fmla="*/ 0 w 2448"/>
              <a:gd name="T1" fmla="*/ 246 h 246"/>
              <a:gd name="T2" fmla="*/ 2448 w 2448"/>
              <a:gd name="T3" fmla="*/ 59 h 2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6">
                <a:moveTo>
                  <a:pt x="0" y="246"/>
                </a:moveTo>
                <a:cubicBezTo>
                  <a:pt x="930" y="0"/>
                  <a:pt x="1822" y="3"/>
                  <a:pt x="2448" y="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1050925"/>
            <a:ext cx="12990513" cy="1058863"/>
          </a:xfrm>
          <a:custGeom>
            <a:avLst/>
            <a:gdLst>
              <a:gd name="T0" fmla="*/ 0 w 2448"/>
              <a:gd name="T1" fmla="*/ 248 h 248"/>
              <a:gd name="T2" fmla="*/ 2448 w 2448"/>
              <a:gd name="T3" fmla="*/ 55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0" y="248"/>
                </a:moveTo>
                <a:cubicBezTo>
                  <a:pt x="929" y="0"/>
                  <a:pt x="1821" y="1"/>
                  <a:pt x="2448" y="5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38" y="9077325"/>
            <a:ext cx="969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>
            <a:fillRect/>
          </a:stretch>
        </p:blipFill>
        <p:spPr bwMode="auto">
          <a:xfrm>
            <a:off x="11772900" y="8709025"/>
            <a:ext cx="12477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0"/>
            <a:ext cx="13004800" cy="2106613"/>
          </a:xfrm>
          <a:custGeom>
            <a:avLst/>
            <a:gdLst>
              <a:gd name="T0" fmla="*/ 0 w 1944"/>
              <a:gd name="T1" fmla="*/ 0 h 493"/>
              <a:gd name="T2" fmla="*/ 0 w 1944"/>
              <a:gd name="T3" fmla="*/ 493 h 493"/>
              <a:gd name="T4" fmla="*/ 1944 w 1944"/>
              <a:gd name="T5" fmla="*/ 417 h 493"/>
              <a:gd name="T6" fmla="*/ 1944 w 1944"/>
              <a:gd name="T7" fmla="*/ 0 h 493"/>
              <a:gd name="T8" fmla="*/ 0 w 1944"/>
              <a:gd name="T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4" h="493">
                <a:moveTo>
                  <a:pt x="0" y="0"/>
                </a:moveTo>
                <a:cubicBezTo>
                  <a:pt x="0" y="493"/>
                  <a:pt x="0" y="493"/>
                  <a:pt x="0" y="493"/>
                </a:cubicBezTo>
                <a:cubicBezTo>
                  <a:pt x="736" y="359"/>
                  <a:pt x="1422" y="369"/>
                  <a:pt x="1944" y="417"/>
                </a:cubicBezTo>
                <a:cubicBezTo>
                  <a:pt x="1944" y="0"/>
                  <a:pt x="1944" y="0"/>
                  <a:pt x="194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965200"/>
            <a:ext cx="12990513" cy="962025"/>
          </a:xfrm>
          <a:custGeom>
            <a:avLst/>
            <a:gdLst>
              <a:gd name="T0" fmla="*/ 0 w 2448"/>
              <a:gd name="T1" fmla="*/ 225 h 225"/>
              <a:gd name="T2" fmla="*/ 2448 w 2448"/>
              <a:gd name="T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25">
                <a:moveTo>
                  <a:pt x="0" y="225"/>
                </a:moveTo>
                <a:cubicBezTo>
                  <a:pt x="937" y="0"/>
                  <a:pt x="1829" y="24"/>
                  <a:pt x="2448" y="9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884238"/>
            <a:ext cx="12990513" cy="1149350"/>
          </a:xfrm>
          <a:custGeom>
            <a:avLst/>
            <a:gdLst>
              <a:gd name="T0" fmla="*/ 0 w 2448"/>
              <a:gd name="T1" fmla="*/ 269 h 269"/>
              <a:gd name="T2" fmla="*/ 2448 w 2448"/>
              <a:gd name="T3" fmla="*/ 47 h 2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69">
                <a:moveTo>
                  <a:pt x="0" y="269"/>
                </a:moveTo>
                <a:cubicBezTo>
                  <a:pt x="927" y="9"/>
                  <a:pt x="1821" y="0"/>
                  <a:pt x="2448" y="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725488"/>
            <a:ext cx="12990513" cy="1058862"/>
          </a:xfrm>
          <a:custGeom>
            <a:avLst/>
            <a:gdLst>
              <a:gd name="T0" fmla="*/ 2448 w 2448"/>
              <a:gd name="T1" fmla="*/ 56 h 248"/>
              <a:gd name="T2" fmla="*/ 0 w 2448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2448" y="56"/>
                </a:moveTo>
                <a:cubicBezTo>
                  <a:pt x="1822" y="1"/>
                  <a:pt x="929" y="0"/>
                  <a:pt x="0" y="2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884238"/>
            <a:ext cx="12990513" cy="1052512"/>
          </a:xfrm>
          <a:custGeom>
            <a:avLst/>
            <a:gdLst>
              <a:gd name="T0" fmla="*/ 0 w 2448"/>
              <a:gd name="T1" fmla="*/ 246 h 246"/>
              <a:gd name="T2" fmla="*/ 2448 w 2448"/>
              <a:gd name="T3" fmla="*/ 59 h 2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6">
                <a:moveTo>
                  <a:pt x="0" y="246"/>
                </a:moveTo>
                <a:cubicBezTo>
                  <a:pt x="930" y="0"/>
                  <a:pt x="1822" y="3"/>
                  <a:pt x="2448" y="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1050925"/>
            <a:ext cx="12990513" cy="1058863"/>
          </a:xfrm>
          <a:custGeom>
            <a:avLst/>
            <a:gdLst>
              <a:gd name="T0" fmla="*/ 0 w 2448"/>
              <a:gd name="T1" fmla="*/ 248 h 248"/>
              <a:gd name="T2" fmla="*/ 2448 w 2448"/>
              <a:gd name="T3" fmla="*/ 55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0" y="248"/>
                </a:moveTo>
                <a:cubicBezTo>
                  <a:pt x="929" y="0"/>
                  <a:pt x="1821" y="1"/>
                  <a:pt x="2448" y="5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38" y="9077325"/>
            <a:ext cx="969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>
            <a:fillRect/>
          </a:stretch>
        </p:blipFill>
        <p:spPr bwMode="auto">
          <a:xfrm>
            <a:off x="11772900" y="8709025"/>
            <a:ext cx="12477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0"/>
            <a:ext cx="13004800" cy="2106613"/>
          </a:xfrm>
          <a:custGeom>
            <a:avLst/>
            <a:gdLst>
              <a:gd name="T0" fmla="*/ 0 w 1944"/>
              <a:gd name="T1" fmla="*/ 0 h 493"/>
              <a:gd name="T2" fmla="*/ 0 w 1944"/>
              <a:gd name="T3" fmla="*/ 493 h 493"/>
              <a:gd name="T4" fmla="*/ 1944 w 1944"/>
              <a:gd name="T5" fmla="*/ 417 h 493"/>
              <a:gd name="T6" fmla="*/ 1944 w 1944"/>
              <a:gd name="T7" fmla="*/ 0 h 493"/>
              <a:gd name="T8" fmla="*/ 0 w 1944"/>
              <a:gd name="T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4" h="493">
                <a:moveTo>
                  <a:pt x="0" y="0"/>
                </a:moveTo>
                <a:cubicBezTo>
                  <a:pt x="0" y="493"/>
                  <a:pt x="0" y="493"/>
                  <a:pt x="0" y="493"/>
                </a:cubicBezTo>
                <a:cubicBezTo>
                  <a:pt x="736" y="359"/>
                  <a:pt x="1422" y="369"/>
                  <a:pt x="1944" y="417"/>
                </a:cubicBezTo>
                <a:cubicBezTo>
                  <a:pt x="1944" y="0"/>
                  <a:pt x="1944" y="0"/>
                  <a:pt x="194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965200"/>
            <a:ext cx="12990513" cy="962025"/>
          </a:xfrm>
          <a:custGeom>
            <a:avLst/>
            <a:gdLst>
              <a:gd name="T0" fmla="*/ 0 w 2448"/>
              <a:gd name="T1" fmla="*/ 225 h 225"/>
              <a:gd name="T2" fmla="*/ 2448 w 2448"/>
              <a:gd name="T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25">
                <a:moveTo>
                  <a:pt x="0" y="225"/>
                </a:moveTo>
                <a:cubicBezTo>
                  <a:pt x="937" y="0"/>
                  <a:pt x="1829" y="24"/>
                  <a:pt x="2448" y="9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884238"/>
            <a:ext cx="12990513" cy="1149350"/>
          </a:xfrm>
          <a:custGeom>
            <a:avLst/>
            <a:gdLst>
              <a:gd name="T0" fmla="*/ 0 w 2448"/>
              <a:gd name="T1" fmla="*/ 269 h 269"/>
              <a:gd name="T2" fmla="*/ 2448 w 2448"/>
              <a:gd name="T3" fmla="*/ 47 h 2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69">
                <a:moveTo>
                  <a:pt x="0" y="269"/>
                </a:moveTo>
                <a:cubicBezTo>
                  <a:pt x="927" y="9"/>
                  <a:pt x="1821" y="0"/>
                  <a:pt x="2448" y="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725488"/>
            <a:ext cx="12990513" cy="1058862"/>
          </a:xfrm>
          <a:custGeom>
            <a:avLst/>
            <a:gdLst>
              <a:gd name="T0" fmla="*/ 2448 w 2448"/>
              <a:gd name="T1" fmla="*/ 56 h 248"/>
              <a:gd name="T2" fmla="*/ 0 w 2448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2448" y="56"/>
                </a:moveTo>
                <a:cubicBezTo>
                  <a:pt x="1822" y="1"/>
                  <a:pt x="929" y="0"/>
                  <a:pt x="0" y="2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884238"/>
            <a:ext cx="12990513" cy="1052512"/>
          </a:xfrm>
          <a:custGeom>
            <a:avLst/>
            <a:gdLst>
              <a:gd name="T0" fmla="*/ 0 w 2448"/>
              <a:gd name="T1" fmla="*/ 246 h 246"/>
              <a:gd name="T2" fmla="*/ 2448 w 2448"/>
              <a:gd name="T3" fmla="*/ 59 h 2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6">
                <a:moveTo>
                  <a:pt x="0" y="246"/>
                </a:moveTo>
                <a:cubicBezTo>
                  <a:pt x="930" y="0"/>
                  <a:pt x="1822" y="3"/>
                  <a:pt x="2448" y="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1050925"/>
            <a:ext cx="12990513" cy="1058863"/>
          </a:xfrm>
          <a:custGeom>
            <a:avLst/>
            <a:gdLst>
              <a:gd name="T0" fmla="*/ 0 w 2448"/>
              <a:gd name="T1" fmla="*/ 248 h 248"/>
              <a:gd name="T2" fmla="*/ 2448 w 2448"/>
              <a:gd name="T3" fmla="*/ 55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0" y="248"/>
                </a:moveTo>
                <a:cubicBezTo>
                  <a:pt x="929" y="0"/>
                  <a:pt x="1821" y="1"/>
                  <a:pt x="2448" y="5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38" y="9077325"/>
            <a:ext cx="969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>
            <a:fillRect/>
          </a:stretch>
        </p:blipFill>
        <p:spPr bwMode="auto">
          <a:xfrm>
            <a:off x="11772900" y="8709025"/>
            <a:ext cx="12477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0"/>
            <a:ext cx="13004800" cy="2106613"/>
          </a:xfrm>
          <a:custGeom>
            <a:avLst/>
            <a:gdLst>
              <a:gd name="T0" fmla="*/ 0 w 1944"/>
              <a:gd name="T1" fmla="*/ 0 h 493"/>
              <a:gd name="T2" fmla="*/ 0 w 1944"/>
              <a:gd name="T3" fmla="*/ 493 h 493"/>
              <a:gd name="T4" fmla="*/ 1944 w 1944"/>
              <a:gd name="T5" fmla="*/ 417 h 493"/>
              <a:gd name="T6" fmla="*/ 1944 w 1944"/>
              <a:gd name="T7" fmla="*/ 0 h 493"/>
              <a:gd name="T8" fmla="*/ 0 w 1944"/>
              <a:gd name="T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4" h="493">
                <a:moveTo>
                  <a:pt x="0" y="0"/>
                </a:moveTo>
                <a:cubicBezTo>
                  <a:pt x="0" y="493"/>
                  <a:pt x="0" y="493"/>
                  <a:pt x="0" y="493"/>
                </a:cubicBezTo>
                <a:cubicBezTo>
                  <a:pt x="736" y="359"/>
                  <a:pt x="1422" y="369"/>
                  <a:pt x="1944" y="417"/>
                </a:cubicBezTo>
                <a:cubicBezTo>
                  <a:pt x="1944" y="0"/>
                  <a:pt x="1944" y="0"/>
                  <a:pt x="194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965200"/>
            <a:ext cx="12990513" cy="962025"/>
          </a:xfrm>
          <a:custGeom>
            <a:avLst/>
            <a:gdLst>
              <a:gd name="T0" fmla="*/ 0 w 2448"/>
              <a:gd name="T1" fmla="*/ 225 h 225"/>
              <a:gd name="T2" fmla="*/ 2448 w 2448"/>
              <a:gd name="T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25">
                <a:moveTo>
                  <a:pt x="0" y="225"/>
                </a:moveTo>
                <a:cubicBezTo>
                  <a:pt x="937" y="0"/>
                  <a:pt x="1829" y="24"/>
                  <a:pt x="2448" y="9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884238"/>
            <a:ext cx="12990513" cy="1149350"/>
          </a:xfrm>
          <a:custGeom>
            <a:avLst/>
            <a:gdLst>
              <a:gd name="T0" fmla="*/ 0 w 2448"/>
              <a:gd name="T1" fmla="*/ 269 h 269"/>
              <a:gd name="T2" fmla="*/ 2448 w 2448"/>
              <a:gd name="T3" fmla="*/ 47 h 2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69">
                <a:moveTo>
                  <a:pt x="0" y="269"/>
                </a:moveTo>
                <a:cubicBezTo>
                  <a:pt x="927" y="9"/>
                  <a:pt x="1821" y="0"/>
                  <a:pt x="2448" y="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725488"/>
            <a:ext cx="12990513" cy="1058862"/>
          </a:xfrm>
          <a:custGeom>
            <a:avLst/>
            <a:gdLst>
              <a:gd name="T0" fmla="*/ 2448 w 2448"/>
              <a:gd name="T1" fmla="*/ 56 h 248"/>
              <a:gd name="T2" fmla="*/ 0 w 2448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2448" y="56"/>
                </a:moveTo>
                <a:cubicBezTo>
                  <a:pt x="1822" y="1"/>
                  <a:pt x="929" y="0"/>
                  <a:pt x="0" y="2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884238"/>
            <a:ext cx="12990513" cy="1052512"/>
          </a:xfrm>
          <a:custGeom>
            <a:avLst/>
            <a:gdLst>
              <a:gd name="T0" fmla="*/ 0 w 2448"/>
              <a:gd name="T1" fmla="*/ 246 h 246"/>
              <a:gd name="T2" fmla="*/ 2448 w 2448"/>
              <a:gd name="T3" fmla="*/ 59 h 2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6">
                <a:moveTo>
                  <a:pt x="0" y="246"/>
                </a:moveTo>
                <a:cubicBezTo>
                  <a:pt x="930" y="0"/>
                  <a:pt x="1822" y="3"/>
                  <a:pt x="2448" y="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1050925"/>
            <a:ext cx="12990513" cy="1058863"/>
          </a:xfrm>
          <a:custGeom>
            <a:avLst/>
            <a:gdLst>
              <a:gd name="T0" fmla="*/ 0 w 2448"/>
              <a:gd name="T1" fmla="*/ 248 h 248"/>
              <a:gd name="T2" fmla="*/ 2448 w 2448"/>
              <a:gd name="T3" fmla="*/ 55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0" y="248"/>
                </a:moveTo>
                <a:cubicBezTo>
                  <a:pt x="929" y="0"/>
                  <a:pt x="1821" y="1"/>
                  <a:pt x="2448" y="5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38" y="9077325"/>
            <a:ext cx="969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>
            <a:fillRect/>
          </a:stretch>
        </p:blipFill>
        <p:spPr bwMode="auto">
          <a:xfrm>
            <a:off x="11772900" y="8709025"/>
            <a:ext cx="12477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0"/>
            <a:ext cx="13004800" cy="2106613"/>
          </a:xfrm>
          <a:custGeom>
            <a:avLst/>
            <a:gdLst>
              <a:gd name="T0" fmla="*/ 0 w 1944"/>
              <a:gd name="T1" fmla="*/ 0 h 493"/>
              <a:gd name="T2" fmla="*/ 0 w 1944"/>
              <a:gd name="T3" fmla="*/ 493 h 493"/>
              <a:gd name="T4" fmla="*/ 1944 w 1944"/>
              <a:gd name="T5" fmla="*/ 417 h 493"/>
              <a:gd name="T6" fmla="*/ 1944 w 1944"/>
              <a:gd name="T7" fmla="*/ 0 h 493"/>
              <a:gd name="T8" fmla="*/ 0 w 1944"/>
              <a:gd name="T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4" h="493">
                <a:moveTo>
                  <a:pt x="0" y="0"/>
                </a:moveTo>
                <a:cubicBezTo>
                  <a:pt x="0" y="493"/>
                  <a:pt x="0" y="493"/>
                  <a:pt x="0" y="493"/>
                </a:cubicBezTo>
                <a:cubicBezTo>
                  <a:pt x="736" y="359"/>
                  <a:pt x="1422" y="369"/>
                  <a:pt x="1944" y="417"/>
                </a:cubicBezTo>
                <a:cubicBezTo>
                  <a:pt x="1944" y="0"/>
                  <a:pt x="1944" y="0"/>
                  <a:pt x="194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965200"/>
            <a:ext cx="12990513" cy="962025"/>
          </a:xfrm>
          <a:custGeom>
            <a:avLst/>
            <a:gdLst>
              <a:gd name="T0" fmla="*/ 0 w 2448"/>
              <a:gd name="T1" fmla="*/ 225 h 225"/>
              <a:gd name="T2" fmla="*/ 2448 w 2448"/>
              <a:gd name="T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25">
                <a:moveTo>
                  <a:pt x="0" y="225"/>
                </a:moveTo>
                <a:cubicBezTo>
                  <a:pt x="937" y="0"/>
                  <a:pt x="1829" y="24"/>
                  <a:pt x="2448" y="93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884238"/>
            <a:ext cx="12990513" cy="1149350"/>
          </a:xfrm>
          <a:custGeom>
            <a:avLst/>
            <a:gdLst>
              <a:gd name="T0" fmla="*/ 0 w 2448"/>
              <a:gd name="T1" fmla="*/ 269 h 269"/>
              <a:gd name="T2" fmla="*/ 2448 w 2448"/>
              <a:gd name="T3" fmla="*/ 47 h 2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69">
                <a:moveTo>
                  <a:pt x="0" y="269"/>
                </a:moveTo>
                <a:cubicBezTo>
                  <a:pt x="927" y="9"/>
                  <a:pt x="1821" y="0"/>
                  <a:pt x="2448" y="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725488"/>
            <a:ext cx="12990513" cy="1058862"/>
          </a:xfrm>
          <a:custGeom>
            <a:avLst/>
            <a:gdLst>
              <a:gd name="T0" fmla="*/ 2448 w 2448"/>
              <a:gd name="T1" fmla="*/ 56 h 248"/>
              <a:gd name="T2" fmla="*/ 0 w 2448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2448" y="56"/>
                </a:moveTo>
                <a:cubicBezTo>
                  <a:pt x="1822" y="1"/>
                  <a:pt x="929" y="0"/>
                  <a:pt x="0" y="248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884238"/>
            <a:ext cx="12990513" cy="1052512"/>
          </a:xfrm>
          <a:custGeom>
            <a:avLst/>
            <a:gdLst>
              <a:gd name="T0" fmla="*/ 0 w 2448"/>
              <a:gd name="T1" fmla="*/ 246 h 246"/>
              <a:gd name="T2" fmla="*/ 2448 w 2448"/>
              <a:gd name="T3" fmla="*/ 59 h 2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6">
                <a:moveTo>
                  <a:pt x="0" y="246"/>
                </a:moveTo>
                <a:cubicBezTo>
                  <a:pt x="930" y="0"/>
                  <a:pt x="1822" y="3"/>
                  <a:pt x="2448" y="59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1050925"/>
            <a:ext cx="12990513" cy="1058863"/>
          </a:xfrm>
          <a:custGeom>
            <a:avLst/>
            <a:gdLst>
              <a:gd name="T0" fmla="*/ 0 w 2448"/>
              <a:gd name="T1" fmla="*/ 248 h 248"/>
              <a:gd name="T2" fmla="*/ 2448 w 2448"/>
              <a:gd name="T3" fmla="*/ 55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48" h="248">
                <a:moveTo>
                  <a:pt x="0" y="248"/>
                </a:moveTo>
                <a:cubicBezTo>
                  <a:pt x="929" y="0"/>
                  <a:pt x="1821" y="1"/>
                  <a:pt x="2448" y="5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63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>
              <a:defRPr/>
            </a:pPr>
            <a:endParaRPr lang="he-IL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838" y="9077325"/>
            <a:ext cx="96996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8"/>
          <a:stretch>
            <a:fillRect/>
          </a:stretch>
        </p:blipFill>
        <p:spPr bwMode="auto">
          <a:xfrm>
            <a:off x="11772900" y="8709025"/>
            <a:ext cx="12477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46" tIns="65023" rIns="130046" bIns="65023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6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" y="0"/>
            <a:ext cx="14630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0"/>
            <a:ext cx="30861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://www.mtsindia.i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llup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:\MARKETING\Company\images from website\For LinkedIN Showcase\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76200"/>
            <a:ext cx="13055600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0"/>
            <a:ext cx="30861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55700" y="8153400"/>
            <a:ext cx="11849100" cy="1612900"/>
          </a:xfrm>
          <a:prstGeom prst="rect">
            <a:avLst/>
          </a:prstGeom>
          <a:solidFill>
            <a:schemeClr val="bg1">
              <a:alpha val="5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0400" y="8469312"/>
            <a:ext cx="11703050" cy="981075"/>
          </a:xfrm>
        </p:spPr>
        <p:txBody>
          <a:bodyPr/>
          <a:lstStyle/>
          <a:p>
            <a:pPr>
              <a:defRPr/>
            </a:pPr>
            <a:r>
              <a:rPr lang="en-US" sz="7200" dirty="0" smtClean="0">
                <a:solidFill>
                  <a:srgbClr val="0070C0"/>
                </a:solidFill>
                <a:ea typeface="+mj-ea"/>
              </a:rPr>
              <a:t>MDM+</a:t>
            </a:r>
            <a:endParaRPr lang="en-US" sz="7200" dirty="0">
              <a:solidFill>
                <a:srgbClr val="0070C0"/>
              </a:solidFill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SIM OTAF – Key </a:t>
            </a:r>
            <a:r>
              <a:rPr lang="en-US" dirty="0">
                <a:solidFill>
                  <a:srgbClr val="0070C0"/>
                </a:solidFill>
              </a:rPr>
              <a:t>Features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706" y="9289628"/>
            <a:ext cx="13004800" cy="476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INComp" panose="020B0504020101020102" pitchFamily="34" charset="0"/>
              <a:cs typeface="DINComp" panose="020B0504020101020102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987160" y="9369003"/>
            <a:ext cx="3994044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One1 Telecom Division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70" y="9331523"/>
            <a:ext cx="634024" cy="3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11200" y="5078372"/>
            <a:ext cx="5598348" cy="3447307"/>
          </a:xfrm>
          <a:prstGeom prst="rect">
            <a:avLst/>
          </a:prstGeom>
          <a:solidFill>
            <a:srgbClr val="8566A1"/>
          </a:solidFill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63553" y="5410200"/>
            <a:ext cx="51674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OTAPA (Over the Air Parameter Administration)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Number Assignment Module (NAM) programming (download and uploaded)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 Key generation for session authentication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Preferred Roaming List (PRL) download and upload.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3G Packet Data (3GPD) operational parameters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Preferred User Zone List (PUZL)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73800" y="5073434"/>
            <a:ext cx="5598348" cy="3460967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09444" y="5410200"/>
            <a:ext cx="4976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latin typeface="DINComp" panose="020B0504020101020102" pitchFamily="34" charset="0"/>
                <a:cs typeface="DINComp" panose="020B0504020101020102" pitchFamily="34" charset="0"/>
              </a:rPr>
              <a:t>OTAF </a:t>
            </a:r>
            <a:r>
              <a:rPr lang="en-US" sz="1800" dirty="0">
                <a:latin typeface="DINComp" panose="020B0504020101020102" pitchFamily="34" charset="0"/>
                <a:cs typeface="DINComp" panose="020B0504020101020102" pitchFamily="34" charset="0"/>
              </a:rPr>
              <a:t>supports true ESN, Pseudo ESN and MEID.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DINComp" panose="020B0504020101020102" pitchFamily="34" charset="0"/>
                <a:cs typeface="DINComp" panose="020B0504020101020102" pitchFamily="34" charset="0"/>
              </a:rPr>
              <a:t>Includes web interface for administrators and customer support representatives, for OTAPA actions.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DINComp" panose="020B0504020101020102" pitchFamily="34" charset="0"/>
                <a:cs typeface="DINComp" panose="020B0504020101020102" pitchFamily="34" charset="0"/>
              </a:rPr>
              <a:t>Complete API for integration with 3rd party systems.</a:t>
            </a:r>
          </a:p>
          <a:p>
            <a:pPr algn="l"/>
            <a:endParaRPr lang="he-IL" sz="1800" dirty="0">
              <a:latin typeface="DINComp" panose="020B0504020101020102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0146" y="1600200"/>
            <a:ext cx="5598348" cy="3473234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98494" y="1600200"/>
            <a:ext cx="5598348" cy="3473234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15105" y="1847671"/>
            <a:ext cx="5190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DINComp" panose="020B0504020101020102" pitchFamily="34" charset="0"/>
                <a:cs typeface="DINComp" panose="020B0504020101020102" pitchFamily="34" charset="0"/>
              </a:rPr>
              <a:t>OTASP (Over the Air Service Provisioning)</a:t>
            </a:r>
          </a:p>
          <a:p>
            <a:pPr algn="l"/>
            <a:r>
              <a:rPr lang="en-US" sz="1800" dirty="0">
                <a:latin typeface="DINComp" panose="020B0504020101020102" pitchFamily="34" charset="0"/>
                <a:cs typeface="DINComp" panose="020B0504020101020102" pitchFamily="34" charset="0"/>
              </a:rPr>
              <a:t>Supports the *228/*229 IVR portal, allowing new phones to be activated and provisioned in the operator’s network.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1683"/>
          <a:stretch/>
        </p:blipFill>
        <p:spPr>
          <a:xfrm>
            <a:off x="6309548" y="1600200"/>
            <a:ext cx="5587294" cy="3473234"/>
          </a:xfrm>
          <a:prstGeom prst="rect">
            <a:avLst/>
          </a:prstGeom>
          <a:ln>
            <a:solidFill>
              <a:srgbClr val="8566A1"/>
            </a:solidFill>
          </a:ln>
        </p:spPr>
      </p:pic>
    </p:spTree>
    <p:extLst>
      <p:ext uri="{BB962C8B-B14F-4D97-AF65-F5344CB8AC3E}">
        <p14:creationId xmlns:p14="http://schemas.microsoft.com/office/powerpoint/2010/main" val="4130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73"/>
          <p:cNvSpPr/>
          <p:nvPr/>
        </p:nvSpPr>
        <p:spPr bwMode="auto">
          <a:xfrm>
            <a:off x="5740400" y="4355950"/>
            <a:ext cx="2895600" cy="2730650"/>
          </a:xfrm>
          <a:prstGeom prst="ellipse">
            <a:avLst/>
          </a:prstGeom>
          <a:gradFill>
            <a:gsLst>
              <a:gs pos="100000">
                <a:srgbClr val="8566A1"/>
              </a:gs>
              <a:gs pos="52000">
                <a:schemeClr val="bg1">
                  <a:lumMod val="0"/>
                  <a:lumOff val="100000"/>
                  <a:alpha val="87000"/>
                </a:schemeClr>
              </a:gs>
            </a:gsLst>
            <a:lin ang="0" scaled="0"/>
          </a:gradFill>
          <a:ln w="127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8" y="381000"/>
            <a:ext cx="11703050" cy="1625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Support and Professional Services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788004" y="3725877"/>
            <a:ext cx="5598348" cy="1828800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DINComp" panose="020B0504020101020102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88004" y="5554677"/>
            <a:ext cx="5598348" cy="1828800"/>
          </a:xfrm>
          <a:prstGeom prst="rect">
            <a:avLst/>
          </a:prstGeom>
          <a:solidFill>
            <a:schemeClr val="bg1"/>
          </a:solidFill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88004" y="7383477"/>
            <a:ext cx="5598348" cy="1828800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DINComp" panose="020B0504020101020102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0000" y="4907025"/>
            <a:ext cx="1752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Unified software, Unbeatable Time to Market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788004" y="1897077"/>
            <a:ext cx="5598348" cy="1828800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DINComp" panose="020B0504020101020102" pitchFamily="34" charset="0"/>
            </a:endParaRPr>
          </a:p>
        </p:txBody>
      </p:sp>
      <p:pic>
        <p:nvPicPr>
          <p:cNvPr id="6147" name="Picture 3" descr="C:\Users\shari\Documents\All Shari\MarCom\Vocalzoom\purchased\iStock_000019211616XXLargesmal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30" y="2535252"/>
            <a:ext cx="402717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51509" y="1595448"/>
            <a:ext cx="2895600" cy="2730650"/>
          </a:xfrm>
          <a:prstGeom prst="ellipse">
            <a:avLst/>
          </a:prstGeom>
          <a:gradFill>
            <a:gsLst>
              <a:gs pos="100000">
                <a:srgbClr val="8566A1"/>
              </a:gs>
              <a:gs pos="52000">
                <a:schemeClr val="bg1">
                  <a:lumMod val="0"/>
                  <a:lumOff val="100000"/>
                  <a:alpha val="87000"/>
                </a:schemeClr>
              </a:gs>
            </a:gsLst>
            <a:lin ang="0" scaled="0"/>
          </a:gradFill>
          <a:ln w="127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60779" y="2120060"/>
            <a:ext cx="182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VIP Support by HP </a:t>
            </a:r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– 24 x 7 response </a:t>
            </a: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anywhere in the </a:t>
            </a:r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world.</a:t>
            </a:r>
            <a:endParaRPr lang="en-US" sz="2000" dirty="0">
              <a:solidFill>
                <a:schemeClr val="tx1"/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996055" y="1570343"/>
            <a:ext cx="2895600" cy="2730650"/>
          </a:xfrm>
          <a:prstGeom prst="ellipse">
            <a:avLst/>
          </a:prstGeom>
          <a:gradFill>
            <a:gsLst>
              <a:gs pos="100000">
                <a:srgbClr val="8566A1"/>
              </a:gs>
              <a:gs pos="52000">
                <a:schemeClr val="bg1">
                  <a:lumMod val="0"/>
                  <a:lumOff val="100000"/>
                  <a:alpha val="87000"/>
                </a:schemeClr>
              </a:gs>
            </a:gsLst>
            <a:lin ang="0" scaled="0"/>
          </a:gradFill>
          <a:ln w="127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1" name="Oval 70"/>
          <p:cNvSpPr/>
          <p:nvPr/>
        </p:nvSpPr>
        <p:spPr bwMode="auto">
          <a:xfrm>
            <a:off x="7340600" y="1570343"/>
            <a:ext cx="2895600" cy="2730650"/>
          </a:xfrm>
          <a:prstGeom prst="ellipse">
            <a:avLst/>
          </a:prstGeom>
          <a:gradFill>
            <a:gsLst>
              <a:gs pos="100000">
                <a:srgbClr val="8566A1"/>
              </a:gs>
              <a:gs pos="52000">
                <a:schemeClr val="bg1">
                  <a:lumMod val="0"/>
                  <a:lumOff val="100000"/>
                  <a:alpha val="87000"/>
                </a:schemeClr>
              </a:gs>
            </a:gsLst>
            <a:lin ang="0" scaled="0"/>
          </a:gradFill>
          <a:ln w="127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2" name="Oval 71"/>
          <p:cNvSpPr/>
          <p:nvPr/>
        </p:nvSpPr>
        <p:spPr bwMode="auto">
          <a:xfrm>
            <a:off x="2099309" y="4300993"/>
            <a:ext cx="2895600" cy="2730650"/>
          </a:xfrm>
          <a:prstGeom prst="ellipse">
            <a:avLst/>
          </a:prstGeom>
          <a:gradFill>
            <a:gsLst>
              <a:gs pos="100000">
                <a:srgbClr val="8566A1"/>
              </a:gs>
              <a:gs pos="52000">
                <a:schemeClr val="bg1">
                  <a:lumMod val="0"/>
                  <a:lumOff val="100000"/>
                  <a:alpha val="87000"/>
                </a:schemeClr>
              </a:gs>
            </a:gsLst>
            <a:lin ang="0" scaled="0"/>
          </a:gradFill>
          <a:ln w="127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5" name="Oval 74"/>
          <p:cNvSpPr/>
          <p:nvPr/>
        </p:nvSpPr>
        <p:spPr bwMode="auto">
          <a:xfrm>
            <a:off x="3911600" y="6934200"/>
            <a:ext cx="2895600" cy="2730650"/>
          </a:xfrm>
          <a:prstGeom prst="ellipse">
            <a:avLst/>
          </a:prstGeom>
          <a:gradFill>
            <a:gsLst>
              <a:gs pos="100000">
                <a:srgbClr val="8566A1"/>
              </a:gs>
              <a:gs pos="52000">
                <a:schemeClr val="bg1">
                  <a:lumMod val="0"/>
                  <a:lumOff val="100000"/>
                  <a:alpha val="87000"/>
                </a:schemeClr>
              </a:gs>
            </a:gsLst>
            <a:lin ang="0" scaled="0"/>
          </a:gradFill>
          <a:ln w="127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6" name="Rectangle 75"/>
          <p:cNvSpPr/>
          <p:nvPr/>
        </p:nvSpPr>
        <p:spPr>
          <a:xfrm>
            <a:off x="4555490" y="2120060"/>
            <a:ext cx="182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24 X 7 X 365 support with offices worldwide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50200" y="2299054"/>
            <a:ext cx="1658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Access to developers when required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92400" y="4739069"/>
            <a:ext cx="1752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Training courses- maximum knowledge transfer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8650" y="7344858"/>
            <a:ext cx="2444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0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Advanced CRM &amp; </a:t>
            </a:r>
            <a:r>
              <a:rPr lang="en-US" sz="2000" dirty="0" smtClean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Helpdesk: </a:t>
            </a:r>
            <a:endParaRPr lang="en-US" sz="2000" dirty="0">
              <a:solidFill>
                <a:schemeClr val="tx1"/>
              </a:solidFill>
              <a:latin typeface="Calibri" pitchFamily="-65" charset="0"/>
              <a:ea typeface="DIN-MediumAlternate" charset="0"/>
              <a:cs typeface="Arial" charset="0"/>
            </a:endParaRPr>
          </a:p>
          <a:p>
            <a:pPr algn="l">
              <a:buClr>
                <a:srgbClr val="00B0F0"/>
              </a:buClr>
            </a:pPr>
            <a:r>
              <a:rPr lang="en-US" sz="20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Web </a:t>
            </a:r>
            <a:r>
              <a:rPr lang="en-US" sz="2000" dirty="0" smtClean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access,</a:t>
            </a:r>
          </a:p>
          <a:p>
            <a:pPr algn="l">
              <a:buClr>
                <a:srgbClr val="00B0F0"/>
              </a:buClr>
            </a:pPr>
            <a:r>
              <a:rPr lang="en-US" sz="2000" dirty="0" smtClean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Ticket </a:t>
            </a:r>
            <a:r>
              <a:rPr lang="en-US" sz="20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opening &amp; </a:t>
            </a:r>
            <a:r>
              <a:rPr lang="en-US" sz="2000" dirty="0" smtClean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Monitoring, </a:t>
            </a:r>
            <a:endParaRPr lang="en-US" sz="2000" dirty="0">
              <a:solidFill>
                <a:schemeClr val="tx1"/>
              </a:solidFill>
              <a:latin typeface="Calibri" pitchFamily="-65" charset="0"/>
              <a:ea typeface="DIN-MediumAlternate" charset="0"/>
              <a:cs typeface="Arial" charset="0"/>
            </a:endParaRPr>
          </a:p>
          <a:p>
            <a:pPr algn="l">
              <a:buClr>
                <a:srgbClr val="00B0F0"/>
              </a:buClr>
            </a:pPr>
            <a:r>
              <a:rPr lang="en-US" sz="2000" dirty="0" smtClean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Direct access</a:t>
            </a:r>
            <a:endParaRPr lang="en-US" sz="2400" dirty="0">
              <a:solidFill>
                <a:schemeClr val="tx1"/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549399" y="3581400"/>
            <a:ext cx="10581945" cy="3556000"/>
          </a:xfrm>
          <a:prstGeom prst="rect">
            <a:avLst/>
          </a:prstGeom>
        </p:spPr>
        <p:txBody>
          <a:bodyPr/>
          <a:lstStyle>
            <a:lvl1pPr marL="317500" indent="0" algn="l" rtl="0" eaLnBrk="0" fontAlgn="base" hangingPunct="0">
              <a:spcBef>
                <a:spcPct val="0"/>
              </a:spcBef>
              <a:spcAft>
                <a:spcPct val="0"/>
              </a:spcAft>
              <a:buSzPct val="171000"/>
              <a:buFont typeface="Gill Sans" charset="0"/>
              <a:buNone/>
              <a:defRPr lang="en-US" sz="3800" kern="1200" dirty="0" smtClean="0">
                <a:solidFill>
                  <a:srgbClr val="B8DFFF"/>
                </a:solidFill>
                <a:latin typeface="DINComp" pitchFamily="34" charset="0"/>
                <a:ea typeface="DIN-RegularAlternate" charset="0"/>
                <a:cs typeface="DINComp" pitchFamily="34" charset="0"/>
                <a:sym typeface="DIN-RegularAlternate" charset="0"/>
              </a:defRPr>
            </a:lvl1pPr>
            <a:lvl2pPr marL="1333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78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222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67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124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81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038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95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defRPr/>
            </a:pPr>
            <a:r>
              <a:rPr lang="en-US" dirty="0"/>
              <a:t>Platform Overview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Tech Info</a:t>
            </a:r>
          </a:p>
          <a:p>
            <a:pPr>
              <a:defRPr/>
            </a:pPr>
            <a:r>
              <a:rPr lang="en-US" altLang="zh-TW" dirty="0" smtClean="0"/>
              <a:t>Timeline </a:t>
            </a:r>
          </a:p>
          <a:p>
            <a:pPr>
              <a:defRPr/>
            </a:pPr>
            <a:r>
              <a:rPr lang="en-US" dirty="0" smtClean="0"/>
              <a:t>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98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96998" y="1600200"/>
            <a:ext cx="5105402" cy="7391400"/>
          </a:xfrm>
          <a:prstGeom prst="rect">
            <a:avLst/>
          </a:prstGeom>
          <a:noFill/>
          <a:ln w="12700">
            <a:solidFill>
              <a:srgbClr val="85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1598" y="1600200"/>
            <a:ext cx="5105402" cy="7391400"/>
          </a:xfrm>
          <a:prstGeom prst="rect">
            <a:avLst/>
          </a:prstGeom>
          <a:noFill/>
          <a:ln w="12700">
            <a:solidFill>
              <a:srgbClr val="85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2400" y="1600200"/>
            <a:ext cx="1219198" cy="7391400"/>
          </a:xfrm>
          <a:prstGeom prst="rect">
            <a:avLst/>
          </a:prstGeom>
          <a:gradFill flip="none" rotWithShape="1">
            <a:gsLst>
              <a:gs pos="0">
                <a:srgbClr val="8566A1">
                  <a:shade val="30000"/>
                  <a:satMod val="115000"/>
                </a:srgbClr>
              </a:gs>
              <a:gs pos="50000">
                <a:srgbClr val="8566A1">
                  <a:shade val="67500"/>
                  <a:satMod val="115000"/>
                </a:srgbClr>
              </a:gs>
              <a:gs pos="100000">
                <a:srgbClr val="8566A1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solidFill>
              <a:srgbClr val="85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800" y="1600200"/>
            <a:ext cx="1219198" cy="7391400"/>
          </a:xfrm>
          <a:prstGeom prst="rect">
            <a:avLst/>
          </a:prstGeom>
          <a:gradFill flip="none" rotWithShape="1">
            <a:gsLst>
              <a:gs pos="0">
                <a:srgbClr val="8566A1">
                  <a:shade val="30000"/>
                  <a:satMod val="115000"/>
                </a:srgbClr>
              </a:gs>
              <a:gs pos="50000">
                <a:srgbClr val="8566A1">
                  <a:shade val="67500"/>
                  <a:satMod val="115000"/>
                </a:srgbClr>
              </a:gs>
              <a:gs pos="100000">
                <a:srgbClr val="8566A1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solidFill>
              <a:srgbClr val="85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8213725" cy="6762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Functionalities &amp; System Interfaces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8" y="1981200"/>
            <a:ext cx="4902201" cy="6943725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Automatic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Device Detection and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Configuration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(OMA CP,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OMA DM)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FOTA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- Firmware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Updates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Software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&amp; Application Management </a:t>
            </a:r>
            <a:endParaRPr lang="en-US" sz="2400" dirty="0" smtClean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Inventory Management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Diagnostics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&amp;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Monitoring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Lock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&amp; Wipe ,SIM OTA Parameter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Administration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Service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(Provisioning and Activation (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CDM)</a:t>
            </a:r>
            <a:endParaRPr lang="he-IL" sz="2400" dirty="0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08900" y="1981198"/>
            <a:ext cx="4584700" cy="6400801"/>
          </a:xfrm>
          <a:prstGeom prst="rect">
            <a:avLst/>
          </a:prstGeom>
        </p:spPr>
        <p:txBody>
          <a:bodyPr/>
          <a:lstStyle>
            <a:lvl1pPr marL="889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3200" kern="1200" dirty="0" smtClean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marL="1333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3200" kern="1200" dirty="0" smtClean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2pPr>
            <a:lvl3pPr marL="1778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3000" kern="1200" dirty="0" smtClean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3pPr>
            <a:lvl4pPr marL="2222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2800" kern="1200" dirty="0" smtClean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4pPr>
            <a:lvl5pPr marL="2667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2800" kern="1200" dirty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5pPr>
            <a:lvl6pPr marL="3124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81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038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95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Extensive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Device Repository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Equipment Identity Registry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Logs &amp; Reports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Scheduler &amp; Campaign Manager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Multi Tenancy &amp; Enterprise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Profile Support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API’s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Configurable Rules Engine including</a:t>
            </a:r>
          </a:p>
          <a:p>
            <a:pPr>
              <a:spcBef>
                <a:spcPts val="600"/>
              </a:spcBef>
              <a:buClr>
                <a:srgbClr val="8566A1"/>
              </a:buClr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Location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Based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rules</a:t>
            </a:r>
            <a:endParaRPr lang="en-US" sz="2400" dirty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5400000">
            <a:off x="3454399" y="5148262"/>
            <a:ext cx="7467601" cy="676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SYSTEM INTERFACES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5400000">
            <a:off x="-2522538" y="4843463"/>
            <a:ext cx="6858000" cy="676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5400" dirty="0" smtClean="0">
                <a:solidFill>
                  <a:schemeClr val="bg1"/>
                </a:solidFill>
              </a:rPr>
              <a:t>FUNCTIONALITIES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8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143000"/>
            <a:ext cx="13004800" cy="861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130046" tIns="65023" rIns="130046" bIns="65023"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Architecture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1" t="15350" r="22671" b="-2222"/>
          <a:stretch/>
        </p:blipFill>
        <p:spPr>
          <a:xfrm>
            <a:off x="2768600" y="1066800"/>
            <a:ext cx="8369002" cy="88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8" y="381000"/>
            <a:ext cx="11703050" cy="1625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SIM OTA - Block Diagram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195"/>
            <a:ext cx="13004800" cy="85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8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81000"/>
            <a:ext cx="11703050" cy="1625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SIM OTA – LTE </a:t>
            </a:r>
            <a:r>
              <a:rPr lang="en-US" dirty="0" smtClean="0">
                <a:solidFill>
                  <a:srgbClr val="0070C0"/>
                </a:solidFill>
              </a:rPr>
              <a:t>Support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800" y="1676400"/>
            <a:ext cx="6553200" cy="7391400"/>
          </a:xfrm>
        </p:spPr>
        <p:txBody>
          <a:bodyPr/>
          <a:lstStyle/>
          <a:p>
            <a:pPr marL="571500">
              <a:spcBef>
                <a:spcPts val="1000"/>
              </a:spcBef>
              <a:buClr>
                <a:srgbClr val="8566A1"/>
              </a:buClr>
              <a:buSzPct val="118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USIM release 8 3GPP 31.102 compatible</a:t>
            </a:r>
          </a:p>
          <a:p>
            <a:pPr marL="571500">
              <a:spcBef>
                <a:spcPts val="1000"/>
              </a:spcBef>
              <a:buClr>
                <a:srgbClr val="8566A1"/>
              </a:buClr>
              <a:buSzPct val="118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TLS-PSK connection oriented</a:t>
            </a:r>
          </a:p>
          <a:p>
            <a:pPr marL="571500">
              <a:spcBef>
                <a:spcPts val="1000"/>
              </a:spcBef>
              <a:buClr>
                <a:srgbClr val="8566A1"/>
              </a:buClr>
              <a:buSzPct val="118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PSK provisioning based on ICCID</a:t>
            </a:r>
          </a:p>
          <a:p>
            <a:pPr marL="571500">
              <a:spcBef>
                <a:spcPts val="1000"/>
              </a:spcBef>
              <a:buClr>
                <a:srgbClr val="8566A1"/>
              </a:buClr>
              <a:buSzPct val="118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Faster applet upload and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configuration</a:t>
            </a:r>
          </a:p>
          <a:p>
            <a:pPr marL="571500">
              <a:spcBef>
                <a:spcPts val="1000"/>
              </a:spcBef>
              <a:buClr>
                <a:srgbClr val="8566A1"/>
              </a:buClr>
              <a:buSzPct val="118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Easier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to maintain,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fast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delivery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bulk campaigns</a:t>
            </a:r>
          </a:p>
          <a:p>
            <a:pPr marL="571500">
              <a:spcBef>
                <a:spcPts val="1000"/>
              </a:spcBef>
              <a:buClr>
                <a:srgbClr val="8566A1"/>
              </a:buClr>
              <a:buSzPct val="118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New UICCs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offer apps, </a:t>
            </a:r>
            <a:r>
              <a:rPr lang="en-US" sz="2400" dirty="0" err="1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sw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 &amp; data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that can be stored locally for better user experience.</a:t>
            </a:r>
          </a:p>
          <a:p>
            <a:pPr marL="571500">
              <a:spcBef>
                <a:spcPts val="1000"/>
              </a:spcBef>
              <a:buClr>
                <a:srgbClr val="8566A1"/>
              </a:buClr>
              <a:buSzPct val="118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OTA platforms in the LTE network, rapidly update software and data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by leveraging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the IP infrastructure, high bandwidth and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speed</a:t>
            </a:r>
          </a:p>
          <a:p>
            <a:pPr marL="571500">
              <a:spcBef>
                <a:spcPts val="1000"/>
              </a:spcBef>
              <a:buClr>
                <a:srgbClr val="8566A1"/>
              </a:buClr>
              <a:buSzPct val="118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Additional benefits: Better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delivery success rate, improved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scalability, dedicating unique resources in critical cases</a:t>
            </a:r>
          </a:p>
          <a:p>
            <a:pPr marL="571500">
              <a:spcBef>
                <a:spcPts val="1000"/>
              </a:spcBef>
              <a:buClr>
                <a:srgbClr val="00B0F0"/>
              </a:buClr>
              <a:buSzPct val="118000"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  <a:p>
            <a:pPr marL="571500">
              <a:spcBef>
                <a:spcPts val="1000"/>
              </a:spcBef>
              <a:buClr>
                <a:srgbClr val="00B0F0"/>
              </a:buClr>
              <a:buSzPct val="118000"/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</p:txBody>
      </p:sp>
      <p:pic>
        <p:nvPicPr>
          <p:cNvPr id="28676" name="Picture 2" descr="http://www.4gamericas.org/UserFiles/image/Board_of_Governors_Logos/LT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362200"/>
            <a:ext cx="3167857" cy="28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800" y="571625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DINComp" panose="020B0504020101020102" pitchFamily="34" charset="0"/>
                <a:cs typeface="DINComp" panose="020B0504020101020102" pitchFamily="34" charset="0"/>
              </a:rPr>
              <a:t>4G </a:t>
            </a:r>
            <a:r>
              <a:rPr lang="en-US" sz="4800" dirty="0" smtClean="0">
                <a:latin typeface="DINComp" panose="020B0504020101020102" pitchFamily="34" charset="0"/>
                <a:cs typeface="DINComp" panose="020B0504020101020102" pitchFamily="34" charset="0"/>
              </a:rPr>
              <a:t>mobile communications</a:t>
            </a:r>
            <a:endParaRPr lang="he-IL" sz="4800" dirty="0">
              <a:latin typeface="DINComp" panose="020B0504020101020102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200" y="1447800"/>
            <a:ext cx="5410202" cy="7696200"/>
          </a:xfrm>
          <a:prstGeom prst="rect">
            <a:avLst/>
          </a:prstGeom>
          <a:noFill/>
          <a:ln w="12700">
            <a:solidFill>
              <a:srgbClr val="85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0398" y="1447800"/>
            <a:ext cx="6781802" cy="7696200"/>
          </a:xfrm>
          <a:prstGeom prst="rect">
            <a:avLst/>
          </a:prstGeom>
          <a:noFill/>
          <a:ln w="12700">
            <a:solidFill>
              <a:srgbClr val="85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68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8788400" y="1752600"/>
            <a:ext cx="3581400" cy="3352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DINComp" panose="020B0504020101020102" pitchFamily="34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8" y="381000"/>
            <a:ext cx="11703050" cy="1625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SIM OTA - Security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63600" y="1752600"/>
            <a:ext cx="3581400" cy="3352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DINComp" panose="020B0504020101020102" pitchFamily="34" charset="0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7696" y="2133600"/>
            <a:ext cx="24732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000" b="1" dirty="0">
                <a:solidFill>
                  <a:srgbClr val="8566A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Full audit log on each operation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826000" y="1752600"/>
            <a:ext cx="3581400" cy="3352800"/>
          </a:xfrm>
          <a:prstGeom prst="rect">
            <a:avLst/>
          </a:prstGeom>
          <a:solidFill>
            <a:srgbClr val="8566A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DINComp" panose="020B0504020101020102" pitchFamily="34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0096" y="2286000"/>
            <a:ext cx="24732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000" b="1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Transport keys AES encrypted with keys known to </a:t>
            </a:r>
            <a:r>
              <a:rPr lang="en-US" sz="2000" b="1" dirty="0" smtClean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customer </a:t>
            </a:r>
            <a:r>
              <a:rPr lang="en-US" sz="2000" b="1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only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63600" y="5562600"/>
            <a:ext cx="3581400" cy="3352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DINComp" panose="020B0504020101020102" pitchFamily="34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7696" y="5977830"/>
            <a:ext cx="247320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l">
              <a:buClr>
                <a:srgbClr val="00B0F0"/>
              </a:buClr>
              <a:defRPr sz="2000" b="1">
                <a:solidFill>
                  <a:schemeClr val="bg1"/>
                </a:solidFill>
                <a:latin typeface="DINComp-Medium" panose="020B0604020101020102" pitchFamily="34" charset="0"/>
                <a:ea typeface="DIN-MediumAlternate" charset="0"/>
                <a:cs typeface="DINComp-Medium" panose="020B0604020101020102" pitchFamily="34" charset="0"/>
              </a:defRPr>
            </a:lvl1pPr>
          </a:lstStyle>
          <a:p>
            <a:r>
              <a:rPr lang="en-US" dirty="0">
                <a:solidFill>
                  <a:srgbClr val="8566A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Hardened Linux </a:t>
            </a:r>
            <a:r>
              <a:rPr lang="en-US" dirty="0" smtClean="0">
                <a:solidFill>
                  <a:srgbClr val="8566A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OS</a:t>
            </a:r>
          </a:p>
          <a:p>
            <a:r>
              <a:rPr lang="en-US" sz="2000" b="1" dirty="0" smtClean="0">
                <a:solidFill>
                  <a:srgbClr val="8566A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Firewall</a:t>
            </a:r>
            <a:endParaRPr lang="en-US" dirty="0">
              <a:solidFill>
                <a:srgbClr val="8566A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  <a:p>
            <a:r>
              <a:rPr lang="en-US" sz="2000" b="1" dirty="0" smtClean="0">
                <a:solidFill>
                  <a:srgbClr val="8566A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Non </a:t>
            </a:r>
            <a:r>
              <a:rPr lang="en-US" sz="2000" b="1" dirty="0">
                <a:solidFill>
                  <a:srgbClr val="8566A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standard TCP listening </a:t>
            </a:r>
            <a:r>
              <a:rPr lang="en-US" sz="2000" b="1" dirty="0" smtClean="0">
                <a:solidFill>
                  <a:srgbClr val="8566A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ports</a:t>
            </a:r>
          </a:p>
          <a:p>
            <a:r>
              <a:rPr lang="en-US" sz="2000" b="1" dirty="0" smtClean="0">
                <a:solidFill>
                  <a:srgbClr val="8566A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No </a:t>
            </a:r>
            <a:r>
              <a:rPr lang="en-US" sz="2000" b="1" dirty="0">
                <a:solidFill>
                  <a:srgbClr val="8566A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root access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826000" y="5562600"/>
            <a:ext cx="3581400" cy="33528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DINComp" panose="020B0504020101020102" pitchFamily="34" charset="0"/>
              <a:sym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0096" y="6134100"/>
            <a:ext cx="247320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000" b="1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Regular maintenance for installing latest OS and product patches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8788400" y="5562600"/>
            <a:ext cx="3581400" cy="3352800"/>
          </a:xfrm>
          <a:prstGeom prst="rect">
            <a:avLst/>
          </a:prstGeom>
          <a:solidFill>
            <a:srgbClr val="8566A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DINComp" panose="020B0504020101020102" pitchFamily="34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2496" y="6134100"/>
            <a:ext cx="24732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000" b="1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HTTPS web access for O&amp;M and APIs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48" y="2152928"/>
            <a:ext cx="2290704" cy="255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160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447800"/>
            <a:ext cx="8199120" cy="65205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6000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 Glance at the User Interface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2600" y="1465381"/>
            <a:ext cx="3352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OTA Dashboard</a:t>
            </a:r>
            <a:endParaRPr lang="he-IL" sz="3200" dirty="0">
              <a:solidFill>
                <a:schemeClr val="bg1"/>
              </a:solidFill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2050156"/>
            <a:ext cx="8915400" cy="689550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892800" y="2029836"/>
            <a:ext cx="4540250" cy="6756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Card Provisioning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2683777"/>
            <a:ext cx="9682479" cy="7620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50279" y="2683777"/>
            <a:ext cx="49530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smtClean="0">
                <a:solidFill>
                  <a:schemeClr val="bg1"/>
                </a:solidFill>
              </a:rPr>
              <a:t>SIM Services (Scripts)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800" y="3352800"/>
            <a:ext cx="101346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407400" y="3352800"/>
            <a:ext cx="4106572" cy="609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Read file from SIM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Content Placeholder 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539" y="3962400"/>
            <a:ext cx="9753600" cy="73914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952739" y="3962400"/>
            <a:ext cx="4716172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Steering Provisioning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50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8" y="381000"/>
            <a:ext cx="11703050" cy="1625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Select Reports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1" y="1905000"/>
            <a:ext cx="1234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6"/>
              </a:buClr>
            </a:pPr>
            <a:endParaRPr lang="en-US" sz="4000" dirty="0" smtClean="0">
              <a:solidFill>
                <a:srgbClr val="136599"/>
              </a:solidFill>
              <a:latin typeface="+mj-lt"/>
              <a:ea typeface="+mj-ea"/>
              <a:cs typeface="+mj-cs"/>
            </a:endParaRPr>
          </a:p>
          <a:p>
            <a:pPr algn="l">
              <a:buClr>
                <a:schemeClr val="accent6"/>
              </a:buClr>
            </a:pPr>
            <a:endParaRPr lang="en-US" sz="4000" dirty="0">
              <a:solidFill>
                <a:srgbClr val="136599"/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l">
              <a:buClr>
                <a:srgbClr val="92D050"/>
              </a:buClr>
              <a:buFont typeface="Wingdings" pitchFamily="2" charset="2"/>
              <a:buChar char="§"/>
            </a:pPr>
            <a:endParaRPr lang="en-US" sz="3200" dirty="0">
              <a:solidFill>
                <a:srgbClr val="1365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371600"/>
            <a:ext cx="7621571" cy="5867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38828" y="1346200"/>
            <a:ext cx="4716172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Steering Reports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968500"/>
            <a:ext cx="9423399" cy="7696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57700" y="1968500"/>
            <a:ext cx="4716172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Campaign Reports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0" y="2568969"/>
            <a:ext cx="8508999" cy="703223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511800" y="2594369"/>
            <a:ext cx="41910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Applet Management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/>
        </p:nvPicPr>
        <p:blipFill rotWithShape="1">
          <a:blip r:embed="rId5"/>
          <a:srcRect b="8530"/>
          <a:stretch/>
        </p:blipFill>
        <p:spPr>
          <a:xfrm>
            <a:off x="3684571" y="3149600"/>
            <a:ext cx="8534400" cy="64516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461756" y="3149600"/>
            <a:ext cx="4284014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Profile Management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7" name="Content Placeholder 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514" y="3759200"/>
            <a:ext cx="7094829" cy="586349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9374300" y="3787833"/>
            <a:ext cx="3577286" cy="5643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CVMS KPIs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35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9399" y="3581400"/>
            <a:ext cx="10581945" cy="355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Platform Overview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/>
              <a:t>Tech Info</a:t>
            </a:r>
          </a:p>
          <a:p>
            <a:pPr>
              <a:defRPr/>
            </a:pPr>
            <a:r>
              <a:rPr lang="en-US" altLang="zh-TW" dirty="0" smtClean="0"/>
              <a:t>Timeline </a:t>
            </a:r>
          </a:p>
          <a:p>
            <a:pPr>
              <a:defRPr/>
            </a:pPr>
            <a:r>
              <a:rPr lang="en-US" dirty="0" smtClean="0"/>
              <a:t>Customers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24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9399" y="3581400"/>
            <a:ext cx="10581945" cy="3556000"/>
          </a:xfrm>
        </p:spPr>
        <p:txBody>
          <a:bodyPr/>
          <a:lstStyle/>
          <a:p>
            <a:pPr>
              <a:defRPr/>
            </a:pPr>
            <a:r>
              <a:rPr lang="en-US" dirty="0"/>
              <a:t>Platform Overview</a:t>
            </a:r>
          </a:p>
          <a:p>
            <a:pPr>
              <a:defRPr/>
            </a:pPr>
            <a:r>
              <a:rPr lang="en-US" dirty="0" smtClean="0"/>
              <a:t>Tech Info</a:t>
            </a:r>
          </a:p>
          <a:p>
            <a:pPr>
              <a:defRPr/>
            </a:pPr>
            <a:r>
              <a:rPr lang="en-US" altLang="zh-TW" dirty="0" smtClean="0">
                <a:solidFill>
                  <a:schemeClr val="bg1"/>
                </a:solidFill>
              </a:rPr>
              <a:t>Timeline </a:t>
            </a:r>
          </a:p>
          <a:p>
            <a:pPr>
              <a:defRPr/>
            </a:pPr>
            <a:r>
              <a:rPr lang="en-US" dirty="0" smtClean="0"/>
              <a:t>Customers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94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130048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8" y="381000"/>
            <a:ext cx="11703050" cy="1625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SIM OTA – </a:t>
            </a:r>
            <a:r>
              <a:rPr lang="en-US" dirty="0" smtClean="0">
                <a:solidFill>
                  <a:srgbClr val="0070C0"/>
                </a:solidFill>
              </a:rPr>
              <a:t>12-Month Roadmap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7924801"/>
            <a:ext cx="2362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Q2 2016</a:t>
            </a:r>
            <a:endParaRPr lang="he-IL" sz="3600" dirty="0">
              <a:solidFill>
                <a:schemeClr val="bg1"/>
              </a:solidFill>
              <a:latin typeface="DINComp" panose="020B0504020101020102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7924801"/>
            <a:ext cx="2362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Q3 </a:t>
            </a:r>
            <a:r>
              <a:rPr lang="en-US" sz="3600" dirty="0" smtClean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2016</a:t>
            </a:r>
            <a:endParaRPr lang="he-IL" sz="3600" dirty="0">
              <a:solidFill>
                <a:schemeClr val="bg1"/>
              </a:solidFill>
              <a:latin typeface="DINComp" panose="020B0504020101020102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3400" y="7924801"/>
            <a:ext cx="2362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Q4 </a:t>
            </a:r>
            <a:r>
              <a:rPr lang="en-US" sz="3600" dirty="0" smtClean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2016</a:t>
            </a:r>
            <a:endParaRPr lang="he-IL" sz="3600" dirty="0">
              <a:solidFill>
                <a:schemeClr val="bg1"/>
              </a:solidFill>
              <a:latin typeface="DINComp" panose="020B0504020101020102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04400" y="7924800"/>
            <a:ext cx="2362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2017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84338" y="1600200"/>
            <a:ext cx="2820801" cy="5867400"/>
          </a:xfrm>
          <a:prstGeom prst="rect">
            <a:avLst/>
          </a:prstGeom>
          <a:solidFill>
            <a:schemeClr val="bg1">
              <a:alpha val="51000"/>
            </a:schemeClr>
          </a:solidFill>
          <a:ln w="12700" cap="flat" cmpd="sng" algn="ctr">
            <a:solidFill>
              <a:srgbClr val="7B31C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786" y="1744671"/>
            <a:ext cx="2331614" cy="56630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000" b="1" dirty="0" smtClean="0">
                <a:solidFill>
                  <a:srgbClr val="8566A1"/>
                </a:solidFill>
                <a:latin typeface="DINComp-Medium" panose="020B0604020101020102" pitchFamily="34" charset="0"/>
                <a:ea typeface="DIN-MediumAlternate" charset="0"/>
                <a:cs typeface="DINComp-Medium" panose="020B0604020101020102" pitchFamily="34" charset="0"/>
              </a:rPr>
              <a:t>VERSION 3.0</a:t>
            </a:r>
          </a:p>
          <a:p>
            <a:pPr algn="l">
              <a:buClr>
                <a:srgbClr val="00B0F0"/>
              </a:buClr>
            </a:pPr>
            <a:endParaRPr lang="en-US" sz="1800" dirty="0">
              <a:solidFill>
                <a:srgbClr val="2799ED"/>
              </a:solidFill>
              <a:latin typeface="DINComp-Medium" panose="020B0604020101020102" pitchFamily="34" charset="0"/>
              <a:ea typeface="DIN-MediumAlternate" charset="0"/>
              <a:cs typeface="DINComp-Medium" panose="020B0604020101020102" pitchFamily="34" charset="0"/>
            </a:endParaRPr>
          </a:p>
          <a:p>
            <a:pPr algn="l">
              <a:buClr>
                <a:srgbClr val="00B0F0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MVNO network control service </a:t>
            </a: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for MVNOs, enables controlling   agreements with MNOs and subscriber/card dispersion </a:t>
            </a:r>
          </a:p>
          <a:p>
            <a:pPr algn="l">
              <a:buClr>
                <a:srgbClr val="00B0F0"/>
              </a:buClr>
            </a:pPr>
            <a:endParaRPr lang="en-US" sz="1800" b="1" dirty="0" smtClean="0">
              <a:solidFill>
                <a:schemeClr val="tx1"/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  <a:p>
            <a:pPr algn="l">
              <a:buClr>
                <a:srgbClr val="00B0F0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GUI-built dynamic queries </a:t>
            </a: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for reports and campaign recipient-list generation</a:t>
            </a:r>
          </a:p>
          <a:p>
            <a:pPr algn="l">
              <a:buClr>
                <a:srgbClr val="00B0F0"/>
              </a:buClr>
            </a:pPr>
            <a:endParaRPr lang="en-US" sz="1800" b="1" dirty="0" smtClean="0">
              <a:solidFill>
                <a:schemeClr val="tx1"/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  <a:p>
            <a:pPr algn="l">
              <a:buClr>
                <a:srgbClr val="00B0F0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Fine-tuned applet management </a:t>
            </a: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as part of card profiles</a:t>
            </a:r>
            <a:endParaRPr lang="en-US" sz="1800" dirty="0">
              <a:solidFill>
                <a:schemeClr val="tx1"/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82559" y="1600199"/>
            <a:ext cx="2820801" cy="5867400"/>
          </a:xfrm>
          <a:prstGeom prst="rect">
            <a:avLst/>
          </a:prstGeom>
          <a:solidFill>
            <a:schemeClr val="bg1">
              <a:alpha val="51000"/>
            </a:schemeClr>
          </a:solidFill>
          <a:ln w="12700" cap="flat" cmpd="sng" algn="ctr">
            <a:solidFill>
              <a:srgbClr val="7B31C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80780" y="1600200"/>
            <a:ext cx="2820801" cy="5867400"/>
          </a:xfrm>
          <a:prstGeom prst="rect">
            <a:avLst/>
          </a:prstGeom>
          <a:solidFill>
            <a:schemeClr val="bg1">
              <a:alpha val="51000"/>
            </a:schemeClr>
          </a:solidFill>
          <a:ln w="12700" cap="flat" cmpd="sng" algn="ctr">
            <a:solidFill>
              <a:srgbClr val="7B31C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779000" y="1600200"/>
            <a:ext cx="2820801" cy="5867400"/>
          </a:xfrm>
          <a:prstGeom prst="rect">
            <a:avLst/>
          </a:prstGeom>
          <a:solidFill>
            <a:schemeClr val="bg1">
              <a:alpha val="51000"/>
            </a:schemeClr>
          </a:solidFill>
          <a:ln w="12700" cap="flat" cmpd="sng" algn="ctr">
            <a:solidFill>
              <a:srgbClr val="7B31C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0592" y="1744671"/>
            <a:ext cx="2473208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000" b="1" dirty="0" smtClean="0">
                <a:solidFill>
                  <a:srgbClr val="8566A1"/>
                </a:solidFill>
                <a:latin typeface="DINComp-Medium" panose="020B0604020101020102" pitchFamily="34" charset="0"/>
                <a:ea typeface="DIN-MediumAlternate" charset="0"/>
                <a:cs typeface="DINComp-Medium" panose="020B0604020101020102" pitchFamily="34" charset="0"/>
              </a:rPr>
              <a:t>VERSION </a:t>
            </a:r>
            <a:r>
              <a:rPr lang="en-US" sz="2000" b="1" dirty="0">
                <a:solidFill>
                  <a:srgbClr val="8566A1"/>
                </a:solidFill>
                <a:latin typeface="Calibri" pitchFamily="-65" charset="0"/>
                <a:ea typeface="DIN-MediumAlternate" charset="0"/>
                <a:cs typeface="Arial" charset="0"/>
              </a:rPr>
              <a:t>3.1.0</a:t>
            </a:r>
          </a:p>
          <a:p>
            <a:pPr algn="l">
              <a:buClr>
                <a:srgbClr val="00B0F0"/>
              </a:buClr>
            </a:pPr>
            <a:endParaRPr lang="en-US" sz="1800" dirty="0">
              <a:solidFill>
                <a:srgbClr val="2799ED"/>
              </a:solidFill>
              <a:latin typeface="DINComp-Medium" panose="020B0604020101020102" pitchFamily="34" charset="0"/>
              <a:ea typeface="DIN-MediumAlternate" charset="0"/>
              <a:cs typeface="DINComp-Medium" panose="020B0604020101020102" pitchFamily="34" charset="0"/>
            </a:endParaRPr>
          </a:p>
          <a:p>
            <a:pPr algn="l">
              <a:buClr>
                <a:srgbClr val="00B0F0"/>
              </a:buClr>
            </a:pPr>
            <a:r>
              <a:rPr lang="en-US" sz="1800" b="1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NFC TSM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– </a:t>
            </a: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Solution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for 3rd party access to OTA functionalities</a:t>
            </a:r>
          </a:p>
          <a:p>
            <a:pPr algn="l">
              <a:buClr>
                <a:srgbClr val="00B0F0"/>
              </a:buClr>
            </a:pPr>
            <a:endParaRPr lang="en-US" sz="1800" b="1" dirty="0" smtClean="0">
              <a:solidFill>
                <a:schemeClr val="tx1"/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  <a:p>
            <a:pPr algn="l">
              <a:buClr>
                <a:srgbClr val="00B0F0"/>
              </a:buClr>
            </a:pPr>
            <a:r>
              <a:rPr lang="en-US" sz="1800" b="1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Dynamic </a:t>
            </a:r>
            <a:r>
              <a:rPr lang="en-US" sz="1800" b="1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SIM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– </a:t>
            </a: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Auto deletes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expired cards for license efficiency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8795" y="1744671"/>
            <a:ext cx="2473208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000" b="1" dirty="0" smtClean="0">
                <a:solidFill>
                  <a:srgbClr val="8566A1"/>
                </a:solidFill>
                <a:latin typeface="DINComp-Medium" panose="020B0604020101020102" pitchFamily="34" charset="0"/>
                <a:ea typeface="DIN-MediumAlternate" charset="0"/>
                <a:cs typeface="DINComp-Medium" panose="020B0604020101020102" pitchFamily="34" charset="0"/>
              </a:rPr>
              <a:t>VERSION </a:t>
            </a:r>
            <a:r>
              <a:rPr lang="en-US" sz="2000" b="1" dirty="0" smtClean="0">
                <a:solidFill>
                  <a:srgbClr val="8566A1"/>
                </a:solidFill>
                <a:latin typeface="Calibri" pitchFamily="-65" charset="0"/>
                <a:ea typeface="DIN-MediumAlternate" charset="0"/>
                <a:cs typeface="Arial" charset="0"/>
              </a:rPr>
              <a:t>3.2.0</a:t>
            </a:r>
            <a:endParaRPr lang="en-US" sz="2000" b="1" dirty="0">
              <a:solidFill>
                <a:srgbClr val="8566A1"/>
              </a:solidFill>
              <a:latin typeface="Calibri" pitchFamily="-65" charset="0"/>
              <a:ea typeface="DIN-MediumAlternate" charset="0"/>
              <a:cs typeface="Arial" charset="0"/>
            </a:endParaRPr>
          </a:p>
          <a:p>
            <a:pPr algn="l">
              <a:buClr>
                <a:srgbClr val="00B0F0"/>
              </a:buClr>
            </a:pPr>
            <a:endParaRPr lang="en-US" sz="1800" dirty="0">
              <a:solidFill>
                <a:srgbClr val="2799ED"/>
              </a:solidFill>
              <a:latin typeface="DINComp-Medium" panose="020B0604020101020102" pitchFamily="34" charset="0"/>
              <a:ea typeface="DIN-MediumAlternate" charset="0"/>
              <a:cs typeface="DINComp-Medium" panose="020B0604020101020102" pitchFamily="34" charset="0"/>
            </a:endParaRPr>
          </a:p>
          <a:p>
            <a:pPr algn="l">
              <a:buClr>
                <a:srgbClr val="00B0F0"/>
              </a:buClr>
            </a:pPr>
            <a:r>
              <a:rPr lang="en-US" sz="1800" b="1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Lawful interception location service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– </a:t>
            </a: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Tracks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users on google maps GUI, with harsh security and provisioning </a:t>
            </a: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systems</a:t>
            </a:r>
            <a:endParaRPr lang="en-US" sz="1800" dirty="0">
              <a:solidFill>
                <a:schemeClr val="tx1"/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5192" y="1744671"/>
            <a:ext cx="2473208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000" b="1" dirty="0" smtClean="0">
                <a:solidFill>
                  <a:srgbClr val="8566A1"/>
                </a:solidFill>
                <a:latin typeface="DINComp-Medium" panose="020B0604020101020102" pitchFamily="34" charset="0"/>
                <a:ea typeface="DIN-MediumAlternate" charset="0"/>
                <a:cs typeface="DINComp-Medium" panose="020B0604020101020102" pitchFamily="34" charset="0"/>
              </a:rPr>
              <a:t>VERSION </a:t>
            </a:r>
            <a:r>
              <a:rPr lang="en-US" sz="2000" b="1" dirty="0" smtClean="0">
                <a:solidFill>
                  <a:srgbClr val="8566A1"/>
                </a:solidFill>
                <a:latin typeface="Calibri" pitchFamily="-65" charset="0"/>
                <a:ea typeface="DIN-MediumAlternate" charset="0"/>
                <a:cs typeface="Arial" charset="0"/>
              </a:rPr>
              <a:t>4.0</a:t>
            </a:r>
            <a:endParaRPr lang="en-US" sz="2000" b="1" dirty="0">
              <a:solidFill>
                <a:srgbClr val="8566A1"/>
              </a:solidFill>
              <a:latin typeface="Calibri" pitchFamily="-65" charset="0"/>
              <a:ea typeface="DIN-MediumAlternate" charset="0"/>
              <a:cs typeface="Arial" charset="0"/>
            </a:endParaRPr>
          </a:p>
          <a:p>
            <a:pPr algn="l">
              <a:buClr>
                <a:srgbClr val="00B0F0"/>
              </a:buClr>
            </a:pPr>
            <a:endParaRPr lang="en-US" sz="1800" dirty="0">
              <a:solidFill>
                <a:srgbClr val="2799ED"/>
              </a:solidFill>
              <a:latin typeface="DINComp-Medium" panose="020B0604020101020102" pitchFamily="34" charset="0"/>
              <a:ea typeface="DIN-MediumAlternate" charset="0"/>
              <a:cs typeface="DINComp-Medium" panose="020B0604020101020102" pitchFamily="34" charset="0"/>
            </a:endParaRPr>
          </a:p>
          <a:p>
            <a:pPr algn="l">
              <a:buClr>
                <a:srgbClr val="00B0F0"/>
              </a:buClr>
            </a:pPr>
            <a:r>
              <a:rPr lang="en-US" sz="1800" b="1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M2M </a:t>
            </a:r>
            <a:r>
              <a:rPr lang="en-US" sz="1800" b="1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solution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designed for M2M, dynamic on-the-fly activation, generic (white label) card profile support</a:t>
            </a:r>
          </a:p>
        </p:txBody>
      </p:sp>
    </p:spTree>
    <p:extLst>
      <p:ext uri="{BB962C8B-B14F-4D97-AF65-F5344CB8AC3E}">
        <p14:creationId xmlns:p14="http://schemas.microsoft.com/office/powerpoint/2010/main" val="927388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 b="21706"/>
          <a:stretch/>
        </p:blipFill>
        <p:spPr bwMode="auto">
          <a:xfrm>
            <a:off x="0" y="1219201"/>
            <a:ext cx="12979400" cy="86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82600" y="304800"/>
            <a:ext cx="11054080" cy="636693"/>
          </a:xfrm>
          <a:noFill/>
          <a:ln w="38100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70C0"/>
                </a:solidFill>
              </a:rPr>
              <a:t>Delivery Lifecycle </a:t>
            </a:r>
            <a:r>
              <a:rPr lang="en-US" dirty="0" smtClean="0">
                <a:solidFill>
                  <a:srgbClr val="0070C0"/>
                </a:solidFill>
              </a:rPr>
              <a:t>Milestones </a:t>
            </a:r>
            <a:r>
              <a:rPr lang="nb-NO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			</a:t>
            </a:r>
            <a:endParaRPr lang="en-US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7686" y="1800253"/>
            <a:ext cx="3276842" cy="1219202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300" y="2146300"/>
            <a:ext cx="2331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PO - Kickoff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9586" y="3352799"/>
            <a:ext cx="3276842" cy="4682628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100" y="3517714"/>
            <a:ext cx="26289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Planning</a:t>
            </a:r>
          </a:p>
          <a:p>
            <a:pPr marL="342900" indent="-342900" algn="l">
              <a:buClr>
                <a:srgbClr val="8566A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Detailed design approval by customer</a:t>
            </a:r>
          </a:p>
          <a:p>
            <a:pPr marL="342900" indent="-342900" algn="l">
              <a:buClr>
                <a:srgbClr val="8566A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Network detailed design</a:t>
            </a:r>
          </a:p>
          <a:p>
            <a:pPr marL="342900" indent="-342900" algn="l">
              <a:buClr>
                <a:srgbClr val="8566A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Project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plan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749437" y="1800253"/>
            <a:ext cx="3276842" cy="3629653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5851" y="1954887"/>
            <a:ext cx="284232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Project customizations, </a:t>
            </a:r>
          </a:p>
          <a:p>
            <a:pPr algn="l">
              <a:buClr>
                <a:srgbClr val="00B0F0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site readiness for integration,</a:t>
            </a:r>
          </a:p>
          <a:p>
            <a:pPr algn="l">
              <a:buClr>
                <a:srgbClr val="00B0F0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HW shipment,</a:t>
            </a:r>
          </a:p>
          <a:p>
            <a:pPr algn="l">
              <a:buClr>
                <a:srgbClr val="00B0F0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physical installation,</a:t>
            </a:r>
          </a:p>
          <a:p>
            <a:pPr algn="l">
              <a:buClr>
                <a:srgbClr val="00B0F0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VPN to site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11337" y="5814053"/>
            <a:ext cx="3276842" cy="2221374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2051" y="6160099"/>
            <a:ext cx="233161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Deployment</a:t>
            </a:r>
          </a:p>
          <a:p>
            <a:pPr algn="l">
              <a:buClr>
                <a:srgbClr val="00B0F0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installation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/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integration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866951" y="1817791"/>
            <a:ext cx="3276842" cy="1857346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7665" y="2163838"/>
            <a:ext cx="233161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Acceptance </a:t>
            </a:r>
          </a:p>
          <a:p>
            <a:pPr algn="l">
              <a:buClr>
                <a:srgbClr val="00B0F0"/>
              </a:buCl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ATP</a:t>
            </a:r>
          </a:p>
          <a:p>
            <a:pPr algn="l">
              <a:buClr>
                <a:srgbClr val="00B0F0"/>
              </a:buCl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Training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905051" y="3979938"/>
            <a:ext cx="3276842" cy="1857346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5765" y="4325984"/>
            <a:ext cx="23316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Commercial launch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905172" y="6195619"/>
            <a:ext cx="3276842" cy="1857346"/>
          </a:xfrm>
          <a:prstGeom prst="rect">
            <a:avLst/>
          </a:prstGeom>
          <a:solidFill>
            <a:schemeClr val="bg1">
              <a:alpha val="68000"/>
            </a:schemeClr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15886" y="6541665"/>
            <a:ext cx="23316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buClr>
                <a:srgbClr val="00B0F0"/>
              </a:buClr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Handover to support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DINComp" panose="020B0504020101020102" pitchFamily="34" charset="0"/>
              <a:ea typeface="DIN-MediumAlternate" charset="0"/>
              <a:cs typeface="DINComp" panose="020B0504020101020102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296107" y="3019455"/>
            <a:ext cx="0" cy="3333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6321765" y="5449668"/>
            <a:ext cx="0" cy="3333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0502900" y="3675137"/>
            <a:ext cx="0" cy="3333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0592042" y="5844293"/>
            <a:ext cx="0" cy="3333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4101200" y="6733280"/>
            <a:ext cx="0" cy="3333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303379" y="2409854"/>
            <a:ext cx="0" cy="444761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303379" y="2413706"/>
            <a:ext cx="446058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14732000" y="6524127"/>
            <a:ext cx="446058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8566A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8205221" y="6843728"/>
            <a:ext cx="0" cy="333344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8407400" y="2520302"/>
            <a:ext cx="0" cy="444761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8407400" y="2524154"/>
            <a:ext cx="446058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ysDot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355605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9399" y="3581400"/>
            <a:ext cx="10581945" cy="3556000"/>
          </a:xfrm>
        </p:spPr>
        <p:txBody>
          <a:bodyPr/>
          <a:lstStyle/>
          <a:p>
            <a:pPr>
              <a:defRPr/>
            </a:pPr>
            <a:r>
              <a:rPr lang="en-US" dirty="0"/>
              <a:t>Platform Overview</a:t>
            </a:r>
          </a:p>
          <a:p>
            <a:pPr>
              <a:defRPr/>
            </a:pPr>
            <a:r>
              <a:rPr lang="en-US" dirty="0" smtClean="0"/>
              <a:t>Tech Info</a:t>
            </a:r>
          </a:p>
          <a:p>
            <a:pPr>
              <a:defRPr/>
            </a:pPr>
            <a:r>
              <a:rPr lang="en-US" altLang="zh-TW" dirty="0" smtClean="0"/>
              <a:t>Timeline 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Customers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94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Select Customers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610921"/>
              </p:ext>
            </p:extLst>
          </p:nvPr>
        </p:nvGraphicFramePr>
        <p:xfrm>
          <a:off x="25400" y="1295400"/>
          <a:ext cx="12979400" cy="744047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{912C8C85-51F0-491E-9774-3900AFEF0FD7}</a:tableStyleId>
              </a:tblPr>
              <a:tblGrid>
                <a:gridCol w="2409350"/>
                <a:gridCol w="3788250"/>
                <a:gridCol w="1066800"/>
                <a:gridCol w="5715000"/>
              </a:tblGrid>
              <a:tr h="348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smtClean="0">
                          <a:effectLst/>
                          <a:latin typeface="DINComp-Medium" panose="020B0604020101020102" pitchFamily="34" charset="0"/>
                          <a:cs typeface="DINComp-Medium" panose="020B0604020101020102" pitchFamily="34" charset="0"/>
                        </a:rPr>
                        <a:t>CUSTOMER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DINComp-Medium" panose="020B0604020101020102" pitchFamily="34" charset="0"/>
                        <a:cs typeface="DINComp-Medium" panose="020B0604020101020102" pitchFamily="34" charset="0"/>
                      </a:endParaRPr>
                    </a:p>
                  </a:txBody>
                  <a:tcPr anchor="ctr">
                    <a:solidFill>
                      <a:srgbClr val="8566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smtClean="0">
                          <a:effectLst/>
                          <a:latin typeface="DINComp" panose="020B0504020101020102" pitchFamily="34" charset="0"/>
                          <a:cs typeface="DINComp" panose="020B0504020101020102" pitchFamily="34" charset="0"/>
                        </a:rPr>
                        <a:t>COUNTRY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</a:txBody>
                  <a:tcPr anchor="ctr">
                    <a:solidFill>
                      <a:srgbClr val="8566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smtClean="0">
                          <a:effectLst/>
                          <a:latin typeface="DINComp" panose="020B0504020101020102" pitchFamily="34" charset="0"/>
                          <a:cs typeface="DINComp" panose="020B0504020101020102" pitchFamily="34" charset="0"/>
                        </a:rPr>
                        <a:t>SIZE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</a:txBody>
                  <a:tcPr anchor="ctr">
                    <a:solidFill>
                      <a:srgbClr val="8566A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 smtClean="0">
                          <a:effectLst/>
                          <a:latin typeface="DINComp" panose="020B0504020101020102" pitchFamily="34" charset="0"/>
                          <a:cs typeface="DINComp" panose="020B0504020101020102" pitchFamily="34" charset="0"/>
                        </a:rPr>
                        <a:t>PRODUCTS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</a:txBody>
                  <a:tcPr anchor="ctr">
                    <a:solidFill>
                      <a:srgbClr val="8566A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EUROPEAN CARRIER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 ---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11M+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MDM+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2911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LATAM CARRIER* 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Chile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5M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MDM+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IUSACELL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Mexico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16M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MDM+ (Voicemail, WHC/NFM, SMSC, MDM+)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HOT MOBILE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Israel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1M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MDM+ (BMS, SMSC, USSD,MDM+)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615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MAKEDONSKI TELEKOM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Macedonia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0.5M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CanVAS (Voicemail) for fixed network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2911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MTS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India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20M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MDM+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624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EFFORTEL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Belgium, France, Italy, Taiwan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1M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CanVAS (Voicemail, WHC/NFM)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4121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PELEPHONE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Israel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3M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MDM+ (MMSC, BMS, MDM+)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4121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CELLCOM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Israel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3M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CanVAS (MMSC, BMS)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2911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MTN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Nigeria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20M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USSD Callback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4121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KYIVSTAR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Ukraine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25M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IVR + Songmatcher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4121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ORANGE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Dominican Republic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0.5M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MDM+ (MMSC, MDM+, SMSC)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5799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GOLAN TELECOM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Israel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0.5M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CanVAS (SMSC, MMSC, Voicemail, WHC/NFM, BMS)</a:t>
                      </a:r>
                      <a:endParaRPr lang="en-US" sz="18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  <a:tr h="4121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YOUPHONE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Israel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100K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kern="1200" dirty="0" smtClean="0">
                          <a:latin typeface="DINComp" panose="020B0504020101020102" pitchFamily="34" charset="0"/>
                          <a:cs typeface="DINComp" panose="020B0504020101020102" pitchFamily="34" charset="0"/>
                          <a:sym typeface="Gill Sans" charset="0"/>
                        </a:rPr>
                        <a:t>MDM+ (SMSC, MDM+)</a:t>
                      </a:r>
                      <a:endParaRPr lang="en-US" sz="2000" kern="1200" dirty="0" smtClean="0">
                        <a:solidFill>
                          <a:srgbClr val="2799ED"/>
                        </a:solidFill>
                        <a:latin typeface="DINComp" panose="020B0504020101020102" pitchFamily="34" charset="0"/>
                        <a:ea typeface="DIN-MediumAlternate" charset="0"/>
                        <a:cs typeface="DINComp" panose="020B0504020101020102" pitchFamily="34" charset="0"/>
                        <a:sym typeface="Gill Sans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10" y="9353490"/>
            <a:ext cx="1441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2799ED"/>
                </a:solidFill>
                <a:latin typeface="Calibri" pitchFamily="-65" charset="0"/>
                <a:ea typeface="DIN-MediumAlternate" charset="0"/>
                <a:cs typeface="Arial" charset="0"/>
              </a:rPr>
              <a:t>* In process</a:t>
            </a:r>
          </a:p>
        </p:txBody>
      </p:sp>
    </p:spTree>
    <p:extLst>
      <p:ext uri="{BB962C8B-B14F-4D97-AF65-F5344CB8AC3E}">
        <p14:creationId xmlns:p14="http://schemas.microsoft.com/office/powerpoint/2010/main" val="749974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 flipV="1">
            <a:off x="177800" y="1447800"/>
            <a:ext cx="4109721" cy="8305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2000">
                <a:schemeClr val="bg1">
                  <a:lumMod val="95000"/>
                  <a:shade val="67500"/>
                  <a:satMod val="115000"/>
                </a:schemeClr>
              </a:gs>
              <a:gs pos="30000">
                <a:srgbClr val="DFDFDF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 flipV="1">
            <a:off x="4445000" y="1447800"/>
            <a:ext cx="4109721" cy="8305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2000">
                <a:schemeClr val="bg1">
                  <a:lumMod val="95000"/>
                  <a:shade val="67500"/>
                  <a:satMod val="115000"/>
                </a:schemeClr>
              </a:gs>
              <a:gs pos="30000">
                <a:srgbClr val="DFDFDF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 flipV="1">
            <a:off x="8734899" y="1464010"/>
            <a:ext cx="4109721" cy="8305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22000">
                <a:schemeClr val="bg1">
                  <a:lumMod val="95000"/>
                  <a:shade val="67500"/>
                  <a:satMod val="115000"/>
                </a:schemeClr>
              </a:gs>
              <a:gs pos="30000">
                <a:srgbClr val="DFDFDF"/>
              </a:gs>
              <a:gs pos="100000">
                <a:schemeClr val="bg1"/>
              </a:gs>
            </a:gsLst>
            <a:lin ang="54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C64D4"/>
                </a:solidFill>
                <a:ea typeface="+mj-ea"/>
              </a:rPr>
              <a:t>Case Studies</a:t>
            </a:r>
            <a:endParaRPr lang="en-US" dirty="0">
              <a:solidFill>
                <a:srgbClr val="3C64D4"/>
              </a:solidFill>
              <a:ea typeface="+mj-ea"/>
            </a:endParaRPr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406400" y="3124200"/>
            <a:ext cx="388620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rtl="1" eaLnBrk="1" hangingPunct="1"/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Mexico's 3rd largest wireless telecommunications operator. </a:t>
            </a:r>
          </a:p>
          <a:p>
            <a:pPr algn="l" eaLnBrk="1" hangingPunct="1"/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Over 10 million subscribers (67% prepaid)</a:t>
            </a:r>
          </a:p>
          <a:p>
            <a:pPr algn="l" eaLnBrk="1" hangingPunct="1"/>
            <a:endParaRPr lang="en-US" altLang="en-US" sz="2200" dirty="0" smtClean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algn="l" eaLnBrk="1" hangingPunct="1"/>
            <a:r>
              <a:rPr lang="en-US" alt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/>
            </a:r>
            <a:br>
              <a:rPr lang="en-US" alt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</a:br>
            <a:r>
              <a:rPr lang="en-US" altLang="en-US" sz="2200" b="1" dirty="0" err="1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CallUp’s</a:t>
            </a:r>
            <a:r>
              <a:rPr lang="en-US" alt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 Advanced </a:t>
            </a:r>
            <a:r>
              <a:rPr lang="en-US" altLang="en-US" sz="2200" b="1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Voicemail</a:t>
            </a:r>
          </a:p>
          <a:p>
            <a:pPr algn="l" eaLnBrk="1" hangingPunct="1"/>
            <a:r>
              <a:rPr lang="en-US" alt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Solution</a:t>
            </a:r>
          </a:p>
          <a:p>
            <a:pPr algn="l" eaLnBrk="1" hangingPunct="1"/>
            <a:endParaRPr lang="en-US" altLang="en-US" sz="2200" b="1" dirty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Large device management and voicemail system, distributed over 12 sites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Including MDM+,IVR, SIP, DB, CVMS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On-site maintenance and support</a:t>
            </a:r>
          </a:p>
          <a:p>
            <a:pPr algn="l" eaLnBrk="1" hangingPunct="1"/>
            <a:endParaRPr lang="he-IL" altLang="en-US" sz="2200" dirty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370840" y="5086350"/>
            <a:ext cx="52578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70000"/>
              </a:lnSpc>
              <a:defRPr/>
            </a:pPr>
            <a:endParaRPr lang="en-US" sz="2400" dirty="0">
              <a:solidFill>
                <a:schemeClr val="tx1"/>
              </a:solidFill>
              <a:latin typeface="DINComp" panose="020B0504020101020102" pitchFamily="34" charset="0"/>
              <a:ea typeface="DIN-RegularAlternate" charset="0"/>
              <a:cs typeface="DINComp" pitchFamily="34" charset="0"/>
            </a:endParaRPr>
          </a:p>
        </p:txBody>
      </p:sp>
      <p:pic>
        <p:nvPicPr>
          <p:cNvPr id="50184" name="Picture 10" descr="Iusacell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767513"/>
            <a:ext cx="3048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/>
          </p:cNvSpPr>
          <p:nvPr/>
        </p:nvSpPr>
        <p:spPr bwMode="auto">
          <a:xfrm>
            <a:off x="4738052" y="3276600"/>
            <a:ext cx="365252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Israel’s 4</a:t>
            </a:r>
            <a:r>
              <a:rPr lang="en-US" altLang="en-US" sz="2200" baseline="300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th</a:t>
            </a: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 largest MNO. </a:t>
            </a:r>
          </a:p>
          <a:p>
            <a:pPr algn="l" eaLnBrk="1" hangingPunct="1"/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~1 million subscribers, with various card manufacturers and a complex environment.</a:t>
            </a:r>
          </a:p>
          <a:p>
            <a:pPr algn="l" eaLnBrk="1" hangingPunct="1"/>
            <a:endParaRPr lang="en-US" altLang="en-US" sz="2200" dirty="0" smtClean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algn="l" eaLnBrk="1" hangingPunct="1"/>
            <a:endParaRPr lang="en-US" altLang="en-US" sz="2200" b="1" dirty="0" smtClean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algn="l" eaLnBrk="1" hangingPunct="1"/>
            <a:r>
              <a:rPr lang="en-US" alt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Custom </a:t>
            </a:r>
            <a:r>
              <a:rPr lang="en-US" altLang="en-US" sz="2200" b="1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Tailored Fast </a:t>
            </a:r>
            <a:r>
              <a:rPr lang="en-US" alt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Delivery</a:t>
            </a:r>
            <a:br>
              <a:rPr lang="en-US" alt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</a:br>
            <a:endParaRPr lang="en-US" altLang="en-US" sz="2200" b="1" dirty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System </a:t>
            </a: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delivered in a few months with all </a:t>
            </a: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adaptations.</a:t>
            </a:r>
            <a:endParaRPr lang="en-US" altLang="en-US" sz="2200" dirty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All interfaces </a:t>
            </a: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maintained.</a:t>
            </a:r>
            <a:endParaRPr lang="en-US" altLang="en-US" sz="2200" dirty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err="1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Gemalto</a:t>
            </a: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 DB kept updated in parallel (forking)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4G-card ready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Steering (</a:t>
            </a:r>
            <a:r>
              <a:rPr lang="en-US" altLang="en-US" sz="2200" dirty="0" err="1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Full+MI</a:t>
            </a: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)</a:t>
            </a:r>
          </a:p>
          <a:p>
            <a:pPr algn="l" eaLnBrk="1" hangingPunct="1"/>
            <a:endParaRPr lang="he-IL" altLang="en-US" sz="2200" dirty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10523537" y="5147010"/>
            <a:ext cx="4953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70000"/>
              </a:lnSpc>
              <a:defRPr/>
            </a:pPr>
            <a:endParaRPr lang="he-IL" sz="2400" dirty="0">
              <a:solidFill>
                <a:schemeClr val="tx1"/>
              </a:solidFill>
              <a:latin typeface="DINComp" panose="020B0504020101020102" pitchFamily="34" charset="0"/>
              <a:ea typeface="DIN-RegularAlternate" charset="0"/>
              <a:cs typeface="DINComp" pitchFamily="34" charset="0"/>
            </a:endParaRPr>
          </a:p>
        </p:txBody>
      </p:sp>
      <p:pic>
        <p:nvPicPr>
          <p:cNvPr id="13" name="Picture 4" descr="http://mschools.macam.ac.il/muawiaM/hotmobile/SiteAssets/SitePages/%D7%93%D7%A3%20%D7%94%D7%91%D7%99%D7%AA/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600200"/>
            <a:ext cx="3254375" cy="12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9009220" y="3124200"/>
            <a:ext cx="35258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Indian CDMA </a:t>
            </a:r>
            <a:r>
              <a:rPr 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operator,  </a:t>
            </a:r>
            <a:r>
              <a:rPr 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10-15M subscribers</a:t>
            </a:r>
          </a:p>
          <a:p>
            <a:pPr algn="l" eaLnBrk="1" hangingPunct="1"/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/>
            </a:r>
            <a:b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</a:br>
            <a:endParaRPr lang="en-US" altLang="en-US" sz="2200" dirty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algn="l" eaLnBrk="1" hangingPunct="1"/>
            <a:endParaRPr lang="en-US" altLang="en-US" sz="2200" b="1" dirty="0" smtClean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algn="l" eaLnBrk="1" hangingPunct="1"/>
            <a:r>
              <a:rPr 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</a:br>
            <a:r>
              <a:rPr lang="en-US" sz="2200" b="1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Unique </a:t>
            </a:r>
            <a:r>
              <a:rPr lang="en-US" sz="2200" b="1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Over the Air Solution</a:t>
            </a:r>
          </a:p>
          <a:p>
            <a:pPr algn="l" eaLnBrk="1" hangingPunct="1"/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/>
            </a:r>
            <a:b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</a:b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OTAF solution, </a:t>
            </a: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based on Over-the-Air Service Provisioning </a:t>
            </a: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for </a:t>
            </a: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activation of devices over the air, </a:t>
            </a: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/>
            </a:r>
            <a:b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</a:b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Over-the-Air-Parameter </a:t>
            </a: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Administration </a:t>
            </a: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for </a:t>
            </a: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updating </a:t>
            </a: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parameters </a:t>
            </a:r>
            <a:r>
              <a:rPr lang="en-US" altLang="en-US" sz="2200" dirty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in devices over the air, *228 and </a:t>
            </a:r>
            <a:r>
              <a:rPr lang="en-US" altLang="en-US" sz="2200" dirty="0" smtClean="0">
                <a:solidFill>
                  <a:schemeClr val="tx1"/>
                </a:solidFill>
                <a:latin typeface="DINComp" pitchFamily="34" charset="0"/>
                <a:ea typeface="DIN-RegularAlternate" charset="0"/>
                <a:cs typeface="DINComp" pitchFamily="34" charset="0"/>
              </a:rPr>
              <a:t>IVR.</a:t>
            </a:r>
            <a:endParaRPr lang="en-US" altLang="en-US" sz="2200" dirty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  <a:p>
            <a:pPr algn="l" eaLnBrk="1" hangingPunct="1"/>
            <a:endParaRPr lang="en-US" altLang="en-US" sz="2200" dirty="0">
              <a:solidFill>
                <a:schemeClr val="tx1"/>
              </a:solidFill>
              <a:latin typeface="DINComp" pitchFamily="34" charset="0"/>
              <a:ea typeface="DIN-RegularAlternate" charset="0"/>
              <a:cs typeface="DINComp" pitchFamily="34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15003462" y="4771141"/>
            <a:ext cx="5181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70000"/>
              </a:lnSpc>
              <a:defRPr/>
            </a:pPr>
            <a:endParaRPr lang="he-IL" sz="2400" dirty="0">
              <a:solidFill>
                <a:schemeClr val="tx1"/>
              </a:solidFill>
              <a:latin typeface="DINComp" panose="020B0504020101020102" pitchFamily="34" charset="0"/>
              <a:ea typeface="DIN-RegularAlternate" charset="0"/>
              <a:cs typeface="DINComp" pitchFamily="34" charset="0"/>
            </a:endParaRPr>
          </a:p>
        </p:txBody>
      </p:sp>
      <p:pic>
        <p:nvPicPr>
          <p:cNvPr id="16" name="Picture 2" descr="MTS India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4" t="6303" r="55084" b="-6303"/>
          <a:stretch/>
        </p:blipFill>
        <p:spPr bwMode="auto">
          <a:xfrm>
            <a:off x="9387840" y="1741805"/>
            <a:ext cx="194818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0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1168400"/>
            <a:ext cx="13309600" cy="1141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5618163"/>
            <a:ext cx="26035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3"/>
          <p:cNvSpPr>
            <a:spLocks/>
          </p:cNvSpPr>
          <p:nvPr/>
        </p:nvSpPr>
        <p:spPr bwMode="auto">
          <a:xfrm>
            <a:off x="1257300" y="8267700"/>
            <a:ext cx="10464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1400" dirty="0">
                <a:solidFill>
                  <a:srgbClr val="B8DFFF"/>
                </a:solidFill>
                <a:latin typeface="DINPro" charset="0"/>
                <a:ea typeface="DINPro" charset="0"/>
                <a:cs typeface="DINPro" charset="0"/>
                <a:sym typeface="DINPro" charset="0"/>
              </a:rPr>
              <a:t>All rights reserved Callup © 2013  |  </a:t>
            </a:r>
            <a:r>
              <a:rPr lang="en-US" altLang="en-US" sz="1400" u="sng" dirty="0">
                <a:solidFill>
                  <a:schemeClr val="accent1"/>
                </a:solidFill>
                <a:latin typeface="DINPro" charset="0"/>
                <a:ea typeface="DINPro" charset="0"/>
                <a:cs typeface="DINPro" charset="0"/>
                <a:sym typeface="DINPro" charset="0"/>
                <a:hlinkClick r:id="rId4"/>
              </a:rPr>
              <a:t>www.callup.net</a:t>
            </a:r>
            <a:r>
              <a:rPr lang="en-US" altLang="en-US" sz="1400" dirty="0">
                <a:solidFill>
                  <a:srgbClr val="B8DFFF"/>
                </a:solidFill>
                <a:latin typeface="DINPro" charset="0"/>
                <a:ea typeface="DINPro" charset="0"/>
                <a:cs typeface="DINPro" charset="0"/>
                <a:sym typeface="DINPro" charset="0"/>
                <a:hlinkClick r:id="rId4"/>
              </a:rPr>
              <a:t>   </a:t>
            </a:r>
            <a:r>
              <a:rPr lang="en-US" altLang="en-US" sz="1400" dirty="0">
                <a:solidFill>
                  <a:srgbClr val="B8DFFF"/>
                </a:solidFill>
                <a:latin typeface="DINPro" charset="0"/>
                <a:ea typeface="DINPro" charset="0"/>
                <a:cs typeface="DINPro" charset="0"/>
                <a:sym typeface="DINPro" charset="0"/>
              </a:rPr>
              <a:t>|  Facebook  |  Twitter  |  Linkedin</a:t>
            </a:r>
          </a:p>
        </p:txBody>
      </p:sp>
      <p:sp>
        <p:nvSpPr>
          <p:cNvPr id="56325" name="Rectangle 4"/>
          <p:cNvSpPr>
            <a:spLocks/>
          </p:cNvSpPr>
          <p:nvPr/>
        </p:nvSpPr>
        <p:spPr bwMode="auto">
          <a:xfrm>
            <a:off x="1257300" y="3886200"/>
            <a:ext cx="10464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B8DFFF"/>
                </a:solidFill>
                <a:latin typeface="DIN-MediumAlternate" charset="0"/>
                <a:ea typeface="DIN-MediumAlternate" charset="0"/>
                <a:cs typeface="DIN-MediumAlternate" charset="0"/>
                <a:sym typeface="DIN-MediumAlternate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2268200" cy="1625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Overview</a:t>
            </a:r>
            <a:endParaRPr lang="en-US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35174"/>
              </p:ext>
            </p:extLst>
          </p:nvPr>
        </p:nvGraphicFramePr>
        <p:xfrm>
          <a:off x="863600" y="4267200"/>
          <a:ext cx="11374119" cy="381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91373"/>
                <a:gridCol w="3791373"/>
                <a:gridCol w="3791373"/>
              </a:tblGrid>
              <a:tr h="68580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latin typeface="DINComp" panose="020B0504020101020102" pitchFamily="34" charset="0"/>
                          <a:cs typeface="DINComp" panose="020B0504020101020102" pitchFamily="34" charset="0"/>
                        </a:rPr>
                        <a:t>OTAF</a:t>
                      </a:r>
                      <a:endParaRPr lang="he-IL" dirty="0">
                        <a:ln>
                          <a:solidFill>
                            <a:srgbClr val="00729A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57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latin typeface="DINComp" panose="020B0504020101020102" pitchFamily="34" charset="0"/>
                          <a:cs typeface="DINComp" panose="020B0504020101020102" pitchFamily="34" charset="0"/>
                        </a:rPr>
                        <a:t>SIM OTA </a:t>
                      </a:r>
                      <a:endParaRPr lang="he-IL" dirty="0">
                        <a:ln>
                          <a:solidFill>
                            <a:srgbClr val="00729A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579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latin typeface="DINComp" panose="020B0504020101020102" pitchFamily="34" charset="0"/>
                          <a:cs typeface="DINComp" panose="020B0504020101020102" pitchFamily="34" charset="0"/>
                        </a:rPr>
                        <a:t>Device Management </a:t>
                      </a:r>
                      <a:endParaRPr lang="he-IL" dirty="0">
                        <a:ln>
                          <a:solidFill>
                            <a:srgbClr val="00729A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5791"/>
                    </a:solidFill>
                  </a:tcPr>
                </a:tc>
              </a:tr>
              <a:tr h="3124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DINComp" panose="020B0504020101020102" pitchFamily="34" charset="0"/>
                          <a:cs typeface="DINComp" panose="020B0504020101020102" pitchFamily="34" charset="0"/>
                        </a:rPr>
                        <a:t>Advanced Service Provisioning and Parameter Activation system for CDMA network</a:t>
                      </a:r>
                      <a:endParaRPr lang="he-IL" dirty="0">
                        <a:ln>
                          <a:solidFill>
                            <a:srgbClr val="00729A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DINComp" panose="020B0504020101020102" pitchFamily="34" charset="0"/>
                          <a:cs typeface="DINComp" panose="020B0504020101020102" pitchFamily="34" charset="0"/>
                        </a:rPr>
                        <a:t>Enables remote over-the-air management of files and applets on the SIMs within a network.</a:t>
                      </a:r>
                    </a:p>
                  </a:txBody>
                  <a:tcPr>
                    <a:lnL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en-US" sz="1800" dirty="0" smtClean="0">
                        <a:latin typeface="DINComp" panose="020B0504020101020102" pitchFamily="34" charset="0"/>
                        <a:cs typeface="DINComp" panose="020B0504020101020102" pitchFamily="34" charset="0"/>
                      </a:endParaRP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latin typeface="DINComp" panose="020B0504020101020102" pitchFamily="34" charset="0"/>
                          <a:cs typeface="DINComp" panose="020B0504020101020102" pitchFamily="34" charset="0"/>
                        </a:rPr>
                        <a:t>Proactively and remotely supports subscribers throughout entire device lifecycle</a:t>
                      </a:r>
                    </a:p>
                  </a:txBody>
                  <a:tcPr>
                    <a:lnL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20" y="5016500"/>
            <a:ext cx="10160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60" y="5016500"/>
            <a:ext cx="1016000" cy="100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20" y="5016500"/>
            <a:ext cx="1016000" cy="1003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1102" y="2362200"/>
            <a:ext cx="69342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DINComp-Medium" panose="020B0604020101020102" pitchFamily="34" charset="0"/>
                <a:cs typeface="DINComp-Medium" panose="020B0604020101020102" pitchFamily="34" charset="0"/>
              </a:rPr>
              <a:t>ACTIVE CUSTOMER MANAGEMENT</a:t>
            </a:r>
          </a:p>
          <a:p>
            <a:pPr algn="l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 SINGLE TOUCHPOINT FOR ALL YOUR DEVICE </a:t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INComp" panose="020B0504020101020102" pitchFamily="34" charset="0"/>
                <a:cs typeface="DINComp" panose="020B0504020101020102" pitchFamily="34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AND SIM MANAGEMENT NEEDS, </a:t>
            </a:r>
            <a:b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INComp" panose="020B0504020101020102" pitchFamily="34" charset="0"/>
                <a:cs typeface="DINComp" panose="020B0504020101020102" pitchFamily="34" charset="0"/>
              </a:rPr>
            </a:b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GIVING YOU THE EDGE, STREAMLINING YOUR OPERATIONS </a:t>
            </a:r>
          </a:p>
          <a:p>
            <a:pPr algn="l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AND GETTING READY FOR THE FUTURE</a:t>
            </a:r>
            <a:endParaRPr lang="he-IL" sz="1800" dirty="0">
              <a:solidFill>
                <a:schemeClr val="accent6">
                  <a:lumMod val="75000"/>
                </a:schemeClr>
              </a:solidFill>
              <a:latin typeface="DINComp" panose="020B0504020101020102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057400"/>
            <a:ext cx="382240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876301" y="2057400"/>
            <a:ext cx="11377931" cy="2209800"/>
          </a:xfrm>
          <a:prstGeom prst="rect">
            <a:avLst/>
          </a:prstGeom>
          <a:noFill/>
          <a:ln w="12700" cap="flat" cmpd="sng" algn="ctr">
            <a:solidFill>
              <a:srgbClr val="3C64D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38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67627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Challenge &amp; Solution</a:t>
            </a: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9"/>
          <a:stretch/>
        </p:blipFill>
        <p:spPr bwMode="auto">
          <a:xfrm>
            <a:off x="558801" y="1752600"/>
            <a:ext cx="5445062" cy="747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32437" y="2332832"/>
            <a:ext cx="6524626" cy="6857207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3200" kern="1200" dirty="0" smtClean="0">
                <a:solidFill>
                  <a:srgbClr val="2799ED"/>
                </a:solidFill>
                <a:latin typeface="DINComp-Medium" pitchFamily="34" charset="0"/>
                <a:ea typeface="DIN-MediumAlternate" charset="0"/>
                <a:cs typeface="DINComp-Medium" pitchFamily="34" charset="0"/>
                <a:sym typeface="Gill Sans" charset="0"/>
              </a:defRPr>
            </a:lvl1pPr>
            <a:lvl2pPr marL="1333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3200" kern="1200" dirty="0" smtClean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2pPr>
            <a:lvl3pPr marL="1778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3000" kern="1200" dirty="0" smtClean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3pPr>
            <a:lvl4pPr marL="22225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2800" kern="1200" dirty="0" smtClean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4pPr>
            <a:lvl5pPr marL="26670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lang="en-US" sz="2800" kern="1200" dirty="0">
                <a:solidFill>
                  <a:srgbClr val="2799ED"/>
                </a:solidFill>
                <a:latin typeface="DINComp" pitchFamily="34" charset="0"/>
                <a:ea typeface="DINComp" pitchFamily="34" charset="0"/>
                <a:cs typeface="DINComp" pitchFamily="34" charset="0"/>
                <a:sym typeface="Gill Sans" charset="0"/>
              </a:defRPr>
            </a:lvl5pPr>
            <a:lvl6pPr marL="3124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81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4038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95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317500" indent="0">
              <a:buNone/>
              <a:defRPr/>
            </a:pPr>
            <a:r>
              <a:rPr lang="en-US" sz="2400" dirty="0">
                <a:solidFill>
                  <a:srgbClr val="8566A1"/>
                </a:solidFill>
              </a:rPr>
              <a:t>THE CHALLENGE</a:t>
            </a:r>
          </a:p>
          <a:p>
            <a:pPr marL="317500" indent="0"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As networks evolve, streamlining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operations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becomes critical for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minimizing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investments in CAPEX and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OPEX. </a:t>
            </a:r>
            <a:endParaRPr lang="en-US" sz="2400" dirty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  <a:p>
            <a:pPr marL="317500" indent="0">
              <a:buNone/>
              <a:defRPr/>
            </a:pPr>
            <a:r>
              <a:rPr lang="en-US" sz="2400" dirty="0">
                <a:solidFill>
                  <a:srgbClr val="8566A1"/>
                </a:solidFill>
              </a:rPr>
              <a:t>THE SOLUTION </a:t>
            </a:r>
          </a:p>
          <a:p>
            <a:pPr>
              <a:lnSpc>
                <a:spcPts val="24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Keep devices up-to-date and provide Value Added Services to:</a:t>
            </a:r>
          </a:p>
          <a:p>
            <a:pPr>
              <a:lnSpc>
                <a:spcPts val="24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Drive up revenues</a:t>
            </a:r>
          </a:p>
          <a:p>
            <a:pPr>
              <a:lnSpc>
                <a:spcPts val="24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Ensure positive customer experience</a:t>
            </a:r>
          </a:p>
          <a:p>
            <a:pPr>
              <a:lnSpc>
                <a:spcPts val="24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Increase customer loyalty </a:t>
            </a:r>
          </a:p>
          <a:p>
            <a:pPr>
              <a:lnSpc>
                <a:spcPts val="24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All this while supporting both legacy and broadband networks.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58800" y="1752600"/>
            <a:ext cx="11998263" cy="7470774"/>
          </a:xfrm>
          <a:prstGeom prst="rect">
            <a:avLst/>
          </a:prstGeom>
          <a:noFill/>
          <a:ln w="19050" cap="flat" cmpd="sng" algn="ctr">
            <a:solidFill>
              <a:srgbClr val="0088B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Key Features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35001" y="2328458"/>
            <a:ext cx="11626981" cy="2362200"/>
          </a:xfrm>
          <a:prstGeom prst="rect">
            <a:avLst/>
          </a:prstGeom>
          <a:gradFill flip="none" rotWithShape="1">
            <a:gsLst>
              <a:gs pos="100000">
                <a:srgbClr val="8566A1"/>
              </a:gs>
              <a:gs pos="21000">
                <a:schemeClr val="bg1"/>
              </a:gs>
            </a:gsLst>
            <a:lin ang="2700000" scaled="1"/>
            <a:tileRect/>
          </a:gradFill>
          <a:ln w="127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582" y="2490197"/>
            <a:ext cx="1030732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Calibri" pitchFamily="-65" charset="0"/>
                <a:cs typeface="Arial" charset="0"/>
              </a:rPr>
              <a:t>One platform for all standards:</a:t>
            </a:r>
          </a:p>
          <a:p>
            <a:pPr marL="1333500" indent="-4572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LTE</a:t>
            </a:r>
          </a:p>
          <a:p>
            <a:pPr marL="1333500" indent="-4572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GSM/UMTS</a:t>
            </a:r>
          </a:p>
          <a:p>
            <a:pPr marL="1333500" indent="-4572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CDMA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7400" y="4995458"/>
            <a:ext cx="12271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35000" y="4995458"/>
            <a:ext cx="11626981" cy="3157942"/>
          </a:xfrm>
          <a:prstGeom prst="rect">
            <a:avLst/>
          </a:prstGeom>
          <a:gradFill flip="none" rotWithShape="1">
            <a:gsLst>
              <a:gs pos="100000">
                <a:srgbClr val="8566A1"/>
              </a:gs>
              <a:gs pos="21000">
                <a:schemeClr val="bg1"/>
              </a:gs>
            </a:gsLst>
            <a:lin ang="2700000" scaled="1"/>
            <a:tileRect/>
          </a:gradFill>
          <a:ln w="127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7600" y="5087029"/>
            <a:ext cx="10307321" cy="24449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3600" dirty="0">
                <a:solidFill>
                  <a:schemeClr val="tx1"/>
                </a:solidFill>
                <a:latin typeface="Calibri" pitchFamily="-65" charset="0"/>
                <a:cs typeface="Arial" charset="0"/>
              </a:rPr>
              <a:t>Multiple use cases:</a:t>
            </a:r>
          </a:p>
          <a:p>
            <a:pPr marL="13208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Device Management, GSM/UMTS device life cycle management</a:t>
            </a:r>
          </a:p>
          <a:p>
            <a:pPr marL="13208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Automatic Device Detection (ADD) and Configuration (ADC)</a:t>
            </a:r>
          </a:p>
          <a:p>
            <a:pPr marL="13208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OTA device settings (APN/Browsing/MMS/etc.)</a:t>
            </a:r>
          </a:p>
          <a:p>
            <a:pPr marL="13208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FOTA, </a:t>
            </a:r>
            <a:r>
              <a:rPr lang="en-US" sz="2400" dirty="0" err="1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SCoMo</a:t>
            </a:r>
            <a:r>
              <a:rPr lang="en-US" sz="2400" dirty="0">
                <a:solidFill>
                  <a:schemeClr val="tx1"/>
                </a:solidFill>
                <a:latin typeface="Calibri" pitchFamily="-65" charset="0"/>
                <a:ea typeface="DIN-MediumAlternate" charset="0"/>
                <a:cs typeface="Arial" charset="0"/>
              </a:rPr>
              <a:t>, and other OMA DM services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2" y="2981912"/>
            <a:ext cx="990600" cy="105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31" y="5730239"/>
            <a:ext cx="872351" cy="8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1" b="27324"/>
          <a:stretch/>
        </p:blipFill>
        <p:spPr bwMode="auto">
          <a:xfrm>
            <a:off x="3533812" y="1447800"/>
            <a:ext cx="2753027" cy="188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 b="43239"/>
          <a:stretch/>
        </p:blipFill>
        <p:spPr>
          <a:xfrm>
            <a:off x="6510238" y="1447801"/>
            <a:ext cx="2765727" cy="1883838"/>
          </a:xfrm>
          <a:prstGeom prst="rect">
            <a:avLst/>
          </a:prstGeom>
        </p:spPr>
      </p:pic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30046" tIns="65023" rIns="130046" bIns="65023"/>
          <a:lstStyle/>
          <a:p>
            <a:r>
              <a:rPr lang="en-US" altLang="en-US" dirty="0" smtClean="0">
                <a:solidFill>
                  <a:srgbClr val="0070C0"/>
                </a:solidFill>
              </a:rPr>
              <a:t>The Platform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47800"/>
            <a:ext cx="2939159" cy="189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573" y="4051300"/>
            <a:ext cx="2026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solidFill>
                  <a:srgbClr val="8566A1"/>
                </a:solidFill>
                <a:latin typeface="DINComp-Medium" panose="020B0604020101020102" pitchFamily="34" charset="0"/>
                <a:cs typeface="DINComp-Medium" panose="020B0604020101020102" pitchFamily="34" charset="0"/>
              </a:rPr>
              <a:t>TELCO GRADE</a:t>
            </a:r>
            <a:endParaRPr lang="en-US" sz="2000" dirty="0" smtClean="0">
              <a:solidFill>
                <a:srgbClr val="8566A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6400" y="1447800"/>
            <a:ext cx="2925299" cy="7632701"/>
          </a:xfrm>
          <a:prstGeom prst="rect">
            <a:avLst/>
          </a:prstGeom>
          <a:noFill/>
          <a:ln w="1905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35000" y="4529775"/>
            <a:ext cx="2297892" cy="1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8566A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743348" y="4025900"/>
            <a:ext cx="247459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solidFill>
                  <a:srgbClr val="8566A1"/>
                </a:solidFill>
                <a:latin typeface="DINComp-Medium" panose="020B0604020101020102" pitchFamily="34" charset="0"/>
                <a:cs typeface="DINComp-Medium" panose="020B0604020101020102" pitchFamily="34" charset="0"/>
              </a:rPr>
              <a:t>INSTALLATION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Installed at the service provider’s network</a:t>
            </a:r>
            <a:endParaRPr lang="en-US" sz="2000" dirty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33812" y="1447800"/>
            <a:ext cx="2765727" cy="7632701"/>
          </a:xfrm>
          <a:prstGeom prst="rect">
            <a:avLst/>
          </a:prstGeom>
          <a:noFill/>
          <a:ln w="1905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743348" y="4504372"/>
            <a:ext cx="2026752" cy="1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8566A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719774" y="4013200"/>
            <a:ext cx="247459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solidFill>
                  <a:srgbClr val="8566A1"/>
                </a:solidFill>
                <a:latin typeface="DINComp-Medium" panose="020B0604020101020102" pitchFamily="34" charset="0"/>
                <a:cs typeface="DINComp-Medium" panose="020B0604020101020102" pitchFamily="34" charset="0"/>
              </a:rPr>
              <a:t>INTEGRATION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Full integration with SMSC using SMPP protocol</a:t>
            </a:r>
            <a:endParaRPr lang="en-US" sz="2000" dirty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10238" y="1447800"/>
            <a:ext cx="2765727" cy="7632701"/>
          </a:xfrm>
          <a:prstGeom prst="rect">
            <a:avLst/>
          </a:prstGeom>
          <a:noFill/>
          <a:ln w="1905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6719774" y="4491672"/>
            <a:ext cx="2026752" cy="1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8566A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9620375" y="4000498"/>
            <a:ext cx="247459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>
                <a:solidFill>
                  <a:srgbClr val="8566A1"/>
                </a:solidFill>
                <a:latin typeface="DINComp-Medium" panose="020B0604020101020102" pitchFamily="34" charset="0"/>
                <a:cs typeface="DINComp-Medium" panose="020B0604020101020102" pitchFamily="34" charset="0"/>
              </a:rPr>
              <a:t>SMSC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CallUp SMSC – dedicated SMSC for OTA – optional</a:t>
            </a:r>
            <a:endParaRPr lang="en-US" sz="2000" dirty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477412" y="1447800"/>
            <a:ext cx="2765727" cy="7632701"/>
          </a:xfrm>
          <a:prstGeom prst="rect">
            <a:avLst/>
          </a:prstGeom>
          <a:noFill/>
          <a:ln w="1905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9686948" y="4478970"/>
            <a:ext cx="2026752" cy="1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8566A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65973" y="4572000"/>
            <a:ext cx="265982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Deployed on Linux or Windows Server platforms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Oracle/MySQL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RDBMS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Scalable: 2-&gt;30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machines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High availability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No 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single point of failure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Redundancy: </a:t>
            </a:r>
            <a:r>
              <a:rPr lang="en-US" sz="18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N+1 </a:t>
            </a:r>
            <a:endParaRPr lang="en-US" sz="1800" dirty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SNMP compliant</a:t>
            </a:r>
          </a:p>
          <a:p>
            <a:pPr algn="l"/>
            <a:endParaRPr lang="he-IL" sz="1800" dirty="0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pic>
        <p:nvPicPr>
          <p:cNvPr id="5123" name="Picture 3" descr="C:\Users\shari\Documents\All Shari\MarCom\Callup\src\photos\1547690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412" y="1447800"/>
            <a:ext cx="2740327" cy="19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2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 bwMode="auto">
          <a:xfrm>
            <a:off x="2844008" y="2209800"/>
            <a:ext cx="6347046" cy="6347046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71500" marR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2918" y="2878457"/>
            <a:ext cx="5209282" cy="5042908"/>
          </a:xfrm>
          <a:prstGeom prst="ellipse">
            <a:avLst/>
          </a:prstGeom>
          <a:gradFill>
            <a:gsLst>
              <a:gs pos="0">
                <a:srgbClr val="8566A1"/>
              </a:gs>
              <a:gs pos="49000">
                <a:srgbClr val="8566A1">
                  <a:alpha val="30000"/>
                </a:srgbClr>
              </a:gs>
            </a:gsLst>
            <a:lin ang="5400000" scaled="0"/>
          </a:gradFill>
          <a:ln w="3175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71500" marR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05" y="428624"/>
            <a:ext cx="11703050" cy="1625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Unified, Versatile</a:t>
            </a:r>
            <a:r>
              <a:rPr dirty="0" smtClean="0">
                <a:solidFill>
                  <a:srgbClr val="0070C0"/>
                </a:solidFill>
              </a:rPr>
              <a:t> </a:t>
            </a:r>
            <a:r>
              <a:rPr dirty="0">
                <a:solidFill>
                  <a:srgbClr val="0070C0"/>
                </a:solidFill>
              </a:rPr>
              <a:t>Management </a:t>
            </a:r>
            <a:r>
              <a:rPr dirty="0" smtClean="0">
                <a:solidFill>
                  <a:srgbClr val="0070C0"/>
                </a:solidFill>
              </a:rPr>
              <a:t>System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162520" y="3657600"/>
            <a:ext cx="3810000" cy="373380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rgbClr val="8566A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71500" marR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5545" y="2314496"/>
            <a:ext cx="6137655" cy="6137655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571500" marR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e-I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619" y="1923093"/>
            <a:ext cx="4038600" cy="274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556" y="6525771"/>
            <a:ext cx="4148643" cy="2899448"/>
          </a:xfrm>
          <a:prstGeom prst="rect">
            <a:avLst/>
          </a:prstGeom>
        </p:spPr>
      </p:pic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911600" y="4695359"/>
            <a:ext cx="4311841" cy="216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046" tIns="65023" rIns="130046" bIns="65023" anchor="ctr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ea typeface="+mn-ea"/>
                <a:cs typeface="DINComp" panose="020B0504020101020102" pitchFamily="34" charset="0"/>
              </a:rPr>
              <a:t>UNIFIED MANAGEMENT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ea typeface="+mn-ea"/>
                <a:cs typeface="DINComp" panose="020B0504020101020102" pitchFamily="34" charset="0"/>
              </a:rPr>
              <a:t>CARRIER GRADE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ea typeface="+mn-ea"/>
                <a:cs typeface="DINComp" panose="020B0504020101020102" pitchFamily="34" charset="0"/>
              </a:rPr>
              <a:t>WEB INTERFACE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ea typeface="+mn-ea"/>
                <a:cs typeface="DINComp" panose="020B0504020101020102" pitchFamily="34" charset="0"/>
              </a:rPr>
              <a:t>MULTI HIERARCHY </a:t>
            </a:r>
          </a:p>
          <a:p>
            <a:pPr>
              <a:defRPr/>
            </a:pPr>
            <a:endParaRPr lang="en-US" sz="1200" dirty="0" smtClean="0">
              <a:solidFill>
                <a:schemeClr val="tx1"/>
              </a:solidFill>
              <a:latin typeface="DINComp" panose="020B0504020101020102" pitchFamily="34" charset="0"/>
              <a:ea typeface="+mn-ea"/>
              <a:cs typeface="DINComp" panose="020B0504020101020102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DINComp" panose="020B0504020101020102" pitchFamily="34" charset="0"/>
              <a:ea typeface="+mn-ea"/>
              <a:cs typeface="DINComp" panose="020B0504020101020102" pitchFamily="34" charset="0"/>
            </a:endParaRPr>
          </a:p>
        </p:txBody>
      </p:sp>
      <p:pic>
        <p:nvPicPr>
          <p:cNvPr id="4711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218" y="1888959"/>
            <a:ext cx="3886200" cy="2528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0">
              <a:rot lat="0" lon="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218" y="6525771"/>
            <a:ext cx="3860800" cy="26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65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502400" y="6104721"/>
            <a:ext cx="5598348" cy="2353479"/>
          </a:xfrm>
          <a:prstGeom prst="rect">
            <a:avLst/>
          </a:prstGeom>
          <a:gradFill flip="none" rotWithShape="1">
            <a:gsLst>
              <a:gs pos="0">
                <a:srgbClr val="8566A1">
                  <a:tint val="66000"/>
                  <a:satMod val="160000"/>
                </a:srgbClr>
              </a:gs>
              <a:gs pos="50000">
                <a:srgbClr val="8566A1">
                  <a:tint val="44500"/>
                  <a:satMod val="160000"/>
                </a:srgbClr>
              </a:gs>
              <a:gs pos="100000">
                <a:srgbClr val="8566A1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Device Management – </a:t>
            </a:r>
            <a:r>
              <a:rPr lang="en-US" dirty="0" smtClean="0">
                <a:solidFill>
                  <a:srgbClr val="0070C0"/>
                </a:solidFill>
              </a:rPr>
              <a:t>Key </a:t>
            </a:r>
            <a:r>
              <a:rPr lang="en-US" dirty="0">
                <a:solidFill>
                  <a:srgbClr val="0070C0"/>
                </a:solidFill>
              </a:rPr>
              <a:t>Features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276928"/>
            <a:ext cx="13004800" cy="476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12140" y="9429564"/>
            <a:ext cx="3994044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One1 Telecom Division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30" y="9330769"/>
            <a:ext cx="634024" cy="3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4052" y="3894920"/>
            <a:ext cx="5598348" cy="2201079"/>
          </a:xfrm>
          <a:prstGeom prst="rect">
            <a:avLst/>
          </a:prstGeom>
          <a:solidFill>
            <a:srgbClr val="8566A1"/>
          </a:solidFill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8566A1"/>
              </a:solidFill>
              <a:latin typeface="DINComp" panose="020B0504020101020102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4052" y="6104721"/>
            <a:ext cx="5598348" cy="2353479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7957" y="4047321"/>
            <a:ext cx="4782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ADC (Automatic Device Configuration)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Supports </a:t>
            </a:r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all OTA settings technologies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Customized device profiles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Supports </a:t>
            </a:r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settings for APN, browsing, MMS, smartphones, SIP, </a:t>
            </a:r>
            <a:r>
              <a:rPr lang="en-US" sz="1800" dirty="0" err="1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WiFi</a:t>
            </a:r>
            <a:r>
              <a:rPr lang="en-US" sz="1800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, Email etc.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71052" y="6400800"/>
            <a:ext cx="5035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Full OMA DM Server, including S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upport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for </a:t>
            </a: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Common Management Objects</a:t>
            </a:r>
            <a:endParaRPr lang="en-US" sz="2400" dirty="0">
              <a:solidFill>
                <a:schemeClr val="tx1"/>
              </a:solidFill>
              <a:latin typeface="DINComp" panose="020B0504020101020102" pitchFamily="34" charset="0"/>
              <a:cs typeface="DINComp" panose="020B0504020101020102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Including FOTA, </a:t>
            </a:r>
            <a:r>
              <a:rPr lang="en-US" sz="1800" dirty="0" err="1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ScoMO</a:t>
            </a:r>
            <a:r>
              <a:rPr lang="en-US" sz="18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, Lock and Wipe etc.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02400" y="3894920"/>
            <a:ext cx="5598348" cy="2209801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43076" y="4191000"/>
            <a:ext cx="5316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Device Profiles Database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Regular </a:t>
            </a:r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biweekly update service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Huge </a:t>
            </a: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TAC database constantly updating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4052" y="1600200"/>
            <a:ext cx="5598348" cy="2294721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02400" y="1600200"/>
            <a:ext cx="5598348" cy="2294721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7957" y="1808841"/>
            <a:ext cx="5394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ADD (Automatic Device Detection)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HLR based triggers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Log parsing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Virtual EIR or Full EIR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2" b="13580"/>
          <a:stretch/>
        </p:blipFill>
        <p:spPr>
          <a:xfrm>
            <a:off x="6502400" y="1600200"/>
            <a:ext cx="5598348" cy="22947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93" y="6495608"/>
            <a:ext cx="1591599" cy="15717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7400" y="4995458"/>
            <a:ext cx="122713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42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SIM OTA – Key </a:t>
            </a:r>
            <a:r>
              <a:rPr lang="en-US" dirty="0">
                <a:solidFill>
                  <a:srgbClr val="0070C0"/>
                </a:solidFill>
              </a:rPr>
              <a:t>Features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9276928"/>
            <a:ext cx="13004800" cy="476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DINComp" panose="020B0504020101020102" pitchFamily="34" charset="0"/>
              <a:cs typeface="DINComp" panose="020B0504020101020102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4191066" y="9369003"/>
            <a:ext cx="3994044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  <a:latin typeface="DINComp" panose="020B0504020101020102" pitchFamily="34" charset="0"/>
                <a:cs typeface="DINComp" panose="020B0504020101020102" pitchFamily="34" charset="0"/>
              </a:rPr>
              <a:t>One1 Telecom Division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76" y="9331523"/>
            <a:ext cx="634024" cy="3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728178" y="7258258"/>
            <a:ext cx="5151496" cy="109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400" dirty="0" smtClean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CDR </a:t>
            </a: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records, Audit logs, reports, OTA dashboard, inherent backup/restore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2978" y="3306942"/>
            <a:ext cx="5598348" cy="1828800"/>
          </a:xfrm>
          <a:prstGeom prst="rect">
            <a:avLst/>
          </a:prstGeom>
          <a:solidFill>
            <a:srgbClr val="8566A1"/>
          </a:solidFill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2978" y="5135742"/>
            <a:ext cx="5598348" cy="1828800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DINComp" panose="020B0504020101020102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2978" y="6964542"/>
            <a:ext cx="5598348" cy="1828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8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DINComp" panose="020B0504020101020102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54478" y="3822404"/>
            <a:ext cx="41808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Field proven LTE support for 4G cards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44882" y="7426510"/>
            <a:ext cx="50903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OTA over SMS and IP (4G HTTPS/PSK)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90978" y="5685105"/>
            <a:ext cx="4180840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Profile management, support for all SIM card vendors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81326" y="3306942"/>
            <a:ext cx="5598348" cy="1828800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DINComp" panose="020B0504020101020102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81326" y="5135742"/>
            <a:ext cx="5598348" cy="1828800"/>
          </a:xfrm>
          <a:prstGeom prst="rect">
            <a:avLst/>
          </a:prstGeom>
          <a:gradFill flip="none" rotWithShape="1">
            <a:gsLst>
              <a:gs pos="0">
                <a:srgbClr val="8566A1">
                  <a:tint val="66000"/>
                  <a:satMod val="160000"/>
                </a:srgbClr>
              </a:gs>
              <a:gs pos="50000">
                <a:srgbClr val="8566A1">
                  <a:tint val="44500"/>
                  <a:satMod val="160000"/>
                </a:srgbClr>
              </a:gs>
              <a:gs pos="100000">
                <a:srgbClr val="8566A1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>
              <a:solidFill>
                <a:schemeClr val="tx1"/>
              </a:solidFill>
              <a:latin typeface="DINComp" panose="020B0504020101020102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81326" y="6964542"/>
            <a:ext cx="5598348" cy="1828800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DINComp" panose="020B0504020101020102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28178" y="1945167"/>
            <a:ext cx="3317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SIM file reflection, scenarios composition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77378" y="5672285"/>
            <a:ext cx="526062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Web service APIs for all functionality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2978" y="1478142"/>
            <a:ext cx="5598348" cy="1828800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DINComp" panose="020B0504020101020102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81326" y="1478142"/>
            <a:ext cx="5598348" cy="1828800"/>
          </a:xfrm>
          <a:prstGeom prst="rect">
            <a:avLst/>
          </a:prstGeom>
          <a:noFill/>
          <a:ln w="952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DINComp" panose="020B0504020101020102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0789" y="1941063"/>
            <a:ext cx="4782726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SIM Remote File Management, SIM Remote Applet Management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28178" y="3815981"/>
            <a:ext cx="52606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  <a:latin typeface="DINComp" panose="020B0504020101020102" pitchFamily="34" charset="0"/>
                <a:ea typeface="DIN-MediumAlternate" charset="0"/>
                <a:cs typeface="DINComp" panose="020B0504020101020102" pitchFamily="34" charset="0"/>
              </a:rPr>
              <a:t>Dynamic distribution lists (Targets), including current file value criteria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00" y="1712080"/>
            <a:ext cx="123463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3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5658</TotalTime>
  <Pages>0</Pages>
  <Words>1168</Words>
  <Characters>0</Characters>
  <Application>Microsoft Office PowerPoint</Application>
  <PresentationFormat>Custom</PresentationFormat>
  <Lines>0</Lines>
  <Paragraphs>340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</vt:lpstr>
      <vt:lpstr>MDM+</vt:lpstr>
      <vt:lpstr>PowerPoint Presentation</vt:lpstr>
      <vt:lpstr>Overview</vt:lpstr>
      <vt:lpstr>The Challenge &amp; Solution</vt:lpstr>
      <vt:lpstr>Key Features</vt:lpstr>
      <vt:lpstr>The Platform</vt:lpstr>
      <vt:lpstr>Unified, Versatile Management System</vt:lpstr>
      <vt:lpstr>Device Management – Key Features</vt:lpstr>
      <vt:lpstr>SIM OTA – Key Features</vt:lpstr>
      <vt:lpstr>SIM OTAF – Key Features</vt:lpstr>
      <vt:lpstr>Support and Professional Services</vt:lpstr>
      <vt:lpstr>PowerPoint Presentation</vt:lpstr>
      <vt:lpstr>Functionalities &amp; System Interfaces</vt:lpstr>
      <vt:lpstr>Architecture</vt:lpstr>
      <vt:lpstr>SIM OTA - Block Diagram</vt:lpstr>
      <vt:lpstr>SIM OTA – LTE Support</vt:lpstr>
      <vt:lpstr>SIM OTA - Security</vt:lpstr>
      <vt:lpstr>A Glance at the User Interface</vt:lpstr>
      <vt:lpstr>Select Reports</vt:lpstr>
      <vt:lpstr>PowerPoint Presentation</vt:lpstr>
      <vt:lpstr>SIM OTA – 12-Month Roadmap</vt:lpstr>
      <vt:lpstr>Delivery Lifecycle Milestones     </vt:lpstr>
      <vt:lpstr>PowerPoint Presentation</vt:lpstr>
      <vt:lpstr>Select Customers</vt:lpstr>
      <vt:lpstr>Case Studies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Moshe Shelly</dc:creator>
  <cp:lastModifiedBy>Alex Budniastsky</cp:lastModifiedBy>
  <cp:revision>496</cp:revision>
  <dcterms:modified xsi:type="dcterms:W3CDTF">2015-07-14T14:19:46Z</dcterms:modified>
</cp:coreProperties>
</file>